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5"/>
  </p:handoutMasterIdLst>
  <p:sldIdLst>
    <p:sldId id="257" r:id="rId2"/>
    <p:sldId id="462" r:id="rId3"/>
    <p:sldId id="263" r:id="rId4"/>
    <p:sldId id="261" r:id="rId5"/>
    <p:sldId id="531" r:id="rId6"/>
    <p:sldId id="537" r:id="rId7"/>
    <p:sldId id="532" r:id="rId8"/>
    <p:sldId id="538" r:id="rId9"/>
    <p:sldId id="536" r:id="rId10"/>
    <p:sldId id="539" r:id="rId11"/>
    <p:sldId id="540" r:id="rId12"/>
    <p:sldId id="541" r:id="rId13"/>
    <p:sldId id="542" r:id="rId14"/>
    <p:sldId id="573" r:id="rId15"/>
    <p:sldId id="543" r:id="rId16"/>
    <p:sldId id="544" r:id="rId17"/>
    <p:sldId id="546" r:id="rId18"/>
    <p:sldId id="547" r:id="rId19"/>
    <p:sldId id="548" r:id="rId20"/>
    <p:sldId id="549" r:id="rId21"/>
    <p:sldId id="550" r:id="rId22"/>
    <p:sldId id="551" r:id="rId23"/>
    <p:sldId id="534" r:id="rId24"/>
    <p:sldId id="552" r:id="rId25"/>
    <p:sldId id="533" r:id="rId26"/>
    <p:sldId id="556" r:id="rId27"/>
    <p:sldId id="553" r:id="rId28"/>
    <p:sldId id="554" r:id="rId29"/>
    <p:sldId id="557" r:id="rId30"/>
    <p:sldId id="559" r:id="rId31"/>
    <p:sldId id="560" r:id="rId32"/>
    <p:sldId id="555" r:id="rId33"/>
    <p:sldId id="561" r:id="rId34"/>
    <p:sldId id="562" r:id="rId35"/>
    <p:sldId id="563" r:id="rId36"/>
    <p:sldId id="565" r:id="rId37"/>
    <p:sldId id="566" r:id="rId38"/>
    <p:sldId id="567" r:id="rId39"/>
    <p:sldId id="568" r:id="rId40"/>
    <p:sldId id="572" r:id="rId41"/>
    <p:sldId id="570" r:id="rId42"/>
    <p:sldId id="569" r:id="rId43"/>
    <p:sldId id="571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625C"/>
    <a:srgbClr val="FFBF00"/>
    <a:srgbClr val="0048AC"/>
    <a:srgbClr val="0173D4"/>
    <a:srgbClr val="11A6FF"/>
    <a:srgbClr val="85D3F7"/>
    <a:srgbClr val="BAE6FF"/>
    <a:srgbClr val="75C65F"/>
    <a:srgbClr val="EAEAEA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3427" autoAdjust="0"/>
    <p:restoredTop sz="96682" autoAdjust="0"/>
  </p:normalViewPr>
  <p:slideViewPr>
    <p:cSldViewPr>
      <p:cViewPr varScale="1">
        <p:scale>
          <a:sx n="90" d="100"/>
          <a:sy n="90" d="100"/>
        </p:scale>
        <p:origin x="67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084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25914-4320-4120-A94F-8F8B374268A5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63A55-2D7A-4218-8AA5-BCBF2EE089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734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818016" y="3724277"/>
            <a:ext cx="4680000" cy="16202"/>
            <a:chOff x="2052000" y="3943475"/>
            <a:chExt cx="5040000" cy="16202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2052000" y="3943475"/>
              <a:ext cx="5040000" cy="1588"/>
            </a:xfrm>
            <a:prstGeom prst="line">
              <a:avLst/>
            </a:prstGeom>
            <a:ln w="12700">
              <a:solidFill>
                <a:srgbClr val="CACC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 userDrawn="1"/>
          </p:nvCxnSpPr>
          <p:spPr>
            <a:xfrm>
              <a:off x="2052000" y="3958089"/>
              <a:ext cx="5040000" cy="158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37" hasCustomPrompt="1"/>
          </p:nvPr>
        </p:nvSpPr>
        <p:spPr>
          <a:xfrm>
            <a:off x="0" y="2096440"/>
            <a:ext cx="4575873" cy="39528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0" name="그림 개체 틀 3"/>
          <p:cNvSpPr>
            <a:spLocks noGrp="1"/>
          </p:cNvSpPr>
          <p:nvPr>
            <p:ph type="pic" sz="quarter" idx="38" hasCustomPrompt="1"/>
          </p:nvPr>
        </p:nvSpPr>
        <p:spPr>
          <a:xfrm>
            <a:off x="4572000" y="2096440"/>
            <a:ext cx="4572000" cy="39528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그림 개체 틀 3"/>
          <p:cNvSpPr>
            <a:spLocks noGrp="1"/>
          </p:cNvSpPr>
          <p:nvPr>
            <p:ph type="pic" sz="quarter" idx="29" hasCustomPrompt="1"/>
          </p:nvPr>
        </p:nvSpPr>
        <p:spPr>
          <a:xfrm>
            <a:off x="719128" y="2081201"/>
            <a:ext cx="3744000" cy="225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1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4681538" y="2081201"/>
            <a:ext cx="3744000" cy="225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그림 개체 틀 3"/>
          <p:cNvSpPr>
            <a:spLocks noGrp="1"/>
          </p:cNvSpPr>
          <p:nvPr>
            <p:ph type="pic" sz="quarter" idx="35" hasCustomPrompt="1"/>
          </p:nvPr>
        </p:nvSpPr>
        <p:spPr>
          <a:xfrm>
            <a:off x="6098432" y="3857628"/>
            <a:ext cx="3045600" cy="3009921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37" hasCustomPrompt="1"/>
          </p:nvPr>
        </p:nvSpPr>
        <p:spPr>
          <a:xfrm>
            <a:off x="3049216" y="3857628"/>
            <a:ext cx="3045600" cy="3009921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0" name="그림 개체 틀 3"/>
          <p:cNvSpPr>
            <a:spLocks noGrp="1"/>
          </p:cNvSpPr>
          <p:nvPr>
            <p:ph type="pic" sz="quarter" idx="39" hasCustomPrompt="1"/>
          </p:nvPr>
        </p:nvSpPr>
        <p:spPr>
          <a:xfrm>
            <a:off x="0" y="3857628"/>
            <a:ext cx="3045600" cy="3009921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그림 개체 틀 3"/>
          <p:cNvSpPr>
            <a:spLocks noGrp="1"/>
          </p:cNvSpPr>
          <p:nvPr>
            <p:ph type="pic" sz="quarter" idx="29" hasCustomPrompt="1"/>
          </p:nvPr>
        </p:nvSpPr>
        <p:spPr>
          <a:xfrm>
            <a:off x="719128" y="2081201"/>
            <a:ext cx="2415600" cy="28476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30" hasCustomPrompt="1"/>
          </p:nvPr>
        </p:nvSpPr>
        <p:spPr>
          <a:xfrm>
            <a:off x="3367083" y="2081201"/>
            <a:ext cx="2415600" cy="28476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6015038" y="2081201"/>
            <a:ext cx="2415600" cy="28476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4820127" y="2096441"/>
            <a:ext cx="3600000" cy="1944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1" name="그림 개체 틀 3"/>
          <p:cNvSpPr>
            <a:spLocks noGrp="1"/>
          </p:cNvSpPr>
          <p:nvPr>
            <p:ph type="pic" sz="quarter" idx="37" hasCustomPrompt="1"/>
          </p:nvPr>
        </p:nvSpPr>
        <p:spPr>
          <a:xfrm>
            <a:off x="714348" y="2096440"/>
            <a:ext cx="4032000" cy="39528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38" hasCustomPrompt="1"/>
          </p:nvPr>
        </p:nvSpPr>
        <p:spPr>
          <a:xfrm>
            <a:off x="4820127" y="4100517"/>
            <a:ext cx="3600000" cy="1944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723873" y="2090726"/>
            <a:ext cx="3852000" cy="20736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0" name="그림 개체 틀 3"/>
          <p:cNvSpPr>
            <a:spLocks noGrp="1"/>
          </p:cNvSpPr>
          <p:nvPr>
            <p:ph type="pic" sz="quarter" idx="29" hasCustomPrompt="1"/>
          </p:nvPr>
        </p:nvSpPr>
        <p:spPr>
          <a:xfrm>
            <a:off x="723873" y="4157651"/>
            <a:ext cx="3852000" cy="20736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0" hasCustomPrompt="1"/>
          </p:nvPr>
        </p:nvSpPr>
        <p:spPr>
          <a:xfrm>
            <a:off x="4576743" y="4157651"/>
            <a:ext cx="3852000" cy="20736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723873" y="2847549"/>
            <a:ext cx="1440000" cy="3010342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0" name="그림 개체 틀 3"/>
          <p:cNvSpPr>
            <a:spLocks noGrp="1"/>
          </p:cNvSpPr>
          <p:nvPr>
            <p:ph type="pic" sz="quarter" idx="29" hasCustomPrompt="1"/>
          </p:nvPr>
        </p:nvSpPr>
        <p:spPr>
          <a:xfrm>
            <a:off x="2162158" y="2142692"/>
            <a:ext cx="1440000" cy="3715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0" hasCustomPrompt="1"/>
          </p:nvPr>
        </p:nvSpPr>
        <p:spPr>
          <a:xfrm>
            <a:off x="3605205" y="2561797"/>
            <a:ext cx="1440000" cy="329609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2873590" y="2096441"/>
            <a:ext cx="205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1" name="그림 개체 틀 3"/>
          <p:cNvSpPr>
            <a:spLocks noGrp="1"/>
          </p:cNvSpPr>
          <p:nvPr>
            <p:ph type="pic" sz="quarter" idx="33" hasCustomPrompt="1"/>
          </p:nvPr>
        </p:nvSpPr>
        <p:spPr>
          <a:xfrm>
            <a:off x="733398" y="2096441"/>
            <a:ext cx="2055600" cy="38376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34" hasCustomPrompt="1"/>
          </p:nvPr>
        </p:nvSpPr>
        <p:spPr>
          <a:xfrm>
            <a:off x="2873590" y="4068130"/>
            <a:ext cx="205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6374052" y="2096441"/>
            <a:ext cx="205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0" name="그림 개체 틀 3"/>
          <p:cNvSpPr>
            <a:spLocks noGrp="1"/>
          </p:cNvSpPr>
          <p:nvPr>
            <p:ph type="pic" sz="quarter" idx="33" hasCustomPrompt="1"/>
          </p:nvPr>
        </p:nvSpPr>
        <p:spPr>
          <a:xfrm>
            <a:off x="4233860" y="3143247"/>
            <a:ext cx="2055600" cy="2790793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4" hasCustomPrompt="1"/>
          </p:nvPr>
        </p:nvSpPr>
        <p:spPr>
          <a:xfrm>
            <a:off x="6374052" y="4068130"/>
            <a:ext cx="205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4" name="그림 개체 틀 3"/>
          <p:cNvSpPr>
            <a:spLocks noGrp="1"/>
          </p:cNvSpPr>
          <p:nvPr>
            <p:ph type="pic" sz="quarter" idx="35" hasCustomPrompt="1"/>
          </p:nvPr>
        </p:nvSpPr>
        <p:spPr>
          <a:xfrm>
            <a:off x="4233860" y="2096440"/>
            <a:ext cx="2055600" cy="943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0" y="3000372"/>
            <a:ext cx="22860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1" name="그림 개체 틀 3"/>
          <p:cNvSpPr>
            <a:spLocks noGrp="1"/>
          </p:cNvSpPr>
          <p:nvPr>
            <p:ph type="pic" sz="quarter" idx="34" hasCustomPrompt="1"/>
          </p:nvPr>
        </p:nvSpPr>
        <p:spPr>
          <a:xfrm>
            <a:off x="2286011" y="3000372"/>
            <a:ext cx="22860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35" hasCustomPrompt="1"/>
          </p:nvPr>
        </p:nvSpPr>
        <p:spPr>
          <a:xfrm>
            <a:off x="4572022" y="3000372"/>
            <a:ext cx="22860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4" name="그림 개체 틀 3"/>
          <p:cNvSpPr>
            <a:spLocks noGrp="1"/>
          </p:cNvSpPr>
          <p:nvPr>
            <p:ph type="pic" sz="quarter" idx="36" hasCustomPrompt="1"/>
          </p:nvPr>
        </p:nvSpPr>
        <p:spPr>
          <a:xfrm>
            <a:off x="6858032" y="3000372"/>
            <a:ext cx="22860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5" name="직사각형 14"/>
          <p:cNvSpPr/>
          <p:nvPr userDrawn="1"/>
        </p:nvSpPr>
        <p:spPr>
          <a:xfrm>
            <a:off x="0" y="4857760"/>
            <a:ext cx="9144000" cy="1143008"/>
          </a:xfrm>
          <a:prstGeom prst="rect">
            <a:avLst/>
          </a:prstGeom>
          <a:solidFill>
            <a:srgbClr val="515360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그림 개체 틀 3"/>
          <p:cNvSpPr>
            <a:spLocks noGrp="1"/>
          </p:cNvSpPr>
          <p:nvPr>
            <p:ph type="pic" sz="quarter" idx="29" hasCustomPrompt="1"/>
          </p:nvPr>
        </p:nvSpPr>
        <p:spPr>
          <a:xfrm>
            <a:off x="719128" y="2081201"/>
            <a:ext cx="1800000" cy="2847998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0" hasCustomPrompt="1"/>
          </p:nvPr>
        </p:nvSpPr>
        <p:spPr>
          <a:xfrm>
            <a:off x="2693986" y="2081201"/>
            <a:ext cx="1800000" cy="2847998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6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4668844" y="2081201"/>
            <a:ext cx="1800000" cy="2847998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7" name="그림 개체 틀 3"/>
          <p:cNvSpPr>
            <a:spLocks noGrp="1"/>
          </p:cNvSpPr>
          <p:nvPr>
            <p:ph type="pic" sz="quarter" idx="33" hasCustomPrompt="1"/>
          </p:nvPr>
        </p:nvSpPr>
        <p:spPr>
          <a:xfrm>
            <a:off x="6643702" y="2081201"/>
            <a:ext cx="1800000" cy="2847998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5715008" y="2096441"/>
            <a:ext cx="2714644" cy="126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0" name="그림 개체 틀 3"/>
          <p:cNvSpPr>
            <a:spLocks noGrp="1"/>
          </p:cNvSpPr>
          <p:nvPr>
            <p:ph type="pic" sz="quarter" idx="37" hasCustomPrompt="1"/>
          </p:nvPr>
        </p:nvSpPr>
        <p:spPr>
          <a:xfrm>
            <a:off x="714348" y="2096440"/>
            <a:ext cx="4914000" cy="39528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40" hasCustomPrompt="1"/>
          </p:nvPr>
        </p:nvSpPr>
        <p:spPr>
          <a:xfrm>
            <a:off x="5715008" y="3438525"/>
            <a:ext cx="2714644" cy="126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4" name="그림 개체 틀 3"/>
          <p:cNvSpPr>
            <a:spLocks noGrp="1"/>
          </p:cNvSpPr>
          <p:nvPr>
            <p:ph type="pic" sz="quarter" idx="41" hasCustomPrompt="1"/>
          </p:nvPr>
        </p:nvSpPr>
        <p:spPr>
          <a:xfrm>
            <a:off x="5715008" y="4786322"/>
            <a:ext cx="2714644" cy="126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714348" y="5072074"/>
            <a:ext cx="2491200" cy="11844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37" hasCustomPrompt="1"/>
          </p:nvPr>
        </p:nvSpPr>
        <p:spPr>
          <a:xfrm>
            <a:off x="714348" y="2096440"/>
            <a:ext cx="7715304" cy="286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5" name="그림 개체 틀 3"/>
          <p:cNvSpPr>
            <a:spLocks noGrp="1"/>
          </p:cNvSpPr>
          <p:nvPr>
            <p:ph type="pic" sz="quarter" idx="42" hasCustomPrompt="1"/>
          </p:nvPr>
        </p:nvSpPr>
        <p:spPr>
          <a:xfrm>
            <a:off x="3321835" y="5072074"/>
            <a:ext cx="2491200" cy="11844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6" name="그림 개체 틀 3"/>
          <p:cNvSpPr>
            <a:spLocks noGrp="1"/>
          </p:cNvSpPr>
          <p:nvPr>
            <p:ph type="pic" sz="quarter" idx="43" hasCustomPrompt="1"/>
          </p:nvPr>
        </p:nvSpPr>
        <p:spPr>
          <a:xfrm>
            <a:off x="5929322" y="5072074"/>
            <a:ext cx="2491200" cy="11844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0" y="3948116"/>
            <a:ext cx="22860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0" name="그림 개체 틀 3"/>
          <p:cNvSpPr>
            <a:spLocks noGrp="1"/>
          </p:cNvSpPr>
          <p:nvPr>
            <p:ph type="pic" sz="quarter" idx="35" hasCustomPrompt="1"/>
          </p:nvPr>
        </p:nvSpPr>
        <p:spPr>
          <a:xfrm>
            <a:off x="4572022" y="3948116"/>
            <a:ext cx="22860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8" hasCustomPrompt="1"/>
          </p:nvPr>
        </p:nvSpPr>
        <p:spPr>
          <a:xfrm>
            <a:off x="2286011" y="2090728"/>
            <a:ext cx="22860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4" name="그림 개체 틀 3"/>
          <p:cNvSpPr>
            <a:spLocks noGrp="1"/>
          </p:cNvSpPr>
          <p:nvPr>
            <p:ph type="pic" sz="quarter" idx="40" hasCustomPrompt="1"/>
          </p:nvPr>
        </p:nvSpPr>
        <p:spPr>
          <a:xfrm>
            <a:off x="6858032" y="2090728"/>
            <a:ext cx="22860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7" name="직사각형 16"/>
          <p:cNvSpPr/>
          <p:nvPr userDrawn="1"/>
        </p:nvSpPr>
        <p:spPr>
          <a:xfrm>
            <a:off x="0" y="2090728"/>
            <a:ext cx="2286000" cy="1861200"/>
          </a:xfrm>
          <a:prstGeom prst="rect">
            <a:avLst/>
          </a:prstGeom>
          <a:solidFill>
            <a:srgbClr val="897F75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72022" y="2090728"/>
            <a:ext cx="2286000" cy="1861200"/>
          </a:xfrm>
          <a:prstGeom prst="rect">
            <a:avLst/>
          </a:prstGeom>
          <a:solidFill>
            <a:srgbClr val="504E4F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2285984" y="3948116"/>
            <a:ext cx="2286000" cy="1861200"/>
          </a:xfrm>
          <a:prstGeom prst="rect">
            <a:avLst/>
          </a:prstGeom>
          <a:solidFill>
            <a:srgbClr val="465074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6858000" y="3948116"/>
            <a:ext cx="2286000" cy="1861200"/>
          </a:xfrm>
          <a:prstGeom prst="rect">
            <a:avLst/>
          </a:prstGeom>
          <a:solidFill>
            <a:srgbClr val="192242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0" y="3733802"/>
            <a:ext cx="2286000" cy="16416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1" name="그림 개체 틀 3"/>
          <p:cNvSpPr>
            <a:spLocks noGrp="1"/>
          </p:cNvSpPr>
          <p:nvPr>
            <p:ph type="pic" sz="quarter" idx="35" hasCustomPrompt="1"/>
          </p:nvPr>
        </p:nvSpPr>
        <p:spPr>
          <a:xfrm>
            <a:off x="4572022" y="2090728"/>
            <a:ext cx="4571978" cy="32868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2" name="그림 개체 틀 3"/>
          <p:cNvSpPr>
            <a:spLocks noGrp="1"/>
          </p:cNvSpPr>
          <p:nvPr>
            <p:ph type="pic" sz="quarter" idx="38" hasCustomPrompt="1"/>
          </p:nvPr>
        </p:nvSpPr>
        <p:spPr>
          <a:xfrm>
            <a:off x="2286011" y="2090728"/>
            <a:ext cx="2286000" cy="16416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3" name="직사각형 22"/>
          <p:cNvSpPr/>
          <p:nvPr userDrawn="1"/>
        </p:nvSpPr>
        <p:spPr>
          <a:xfrm>
            <a:off x="0" y="2090728"/>
            <a:ext cx="2286000" cy="1641600"/>
          </a:xfrm>
          <a:prstGeom prst="rect">
            <a:avLst/>
          </a:prstGeom>
          <a:solidFill>
            <a:srgbClr val="897F75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2285984" y="3733802"/>
            <a:ext cx="2286000" cy="1641600"/>
          </a:xfrm>
          <a:prstGeom prst="rect">
            <a:avLst/>
          </a:prstGeom>
          <a:solidFill>
            <a:srgbClr val="504E4F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algn="ctr" defTabSz="801688" rtl="0" eaLnBrk="1" latinLnBrk="1" hangingPunct="1"/>
            <a:endParaRPr lang="ko-KR" altLang="en-US" sz="1400" kern="1200" dirty="0" smtClean="0">
              <a:solidFill>
                <a:schemeClr val="bg1"/>
              </a:solidFill>
              <a:latin typeface="+mn-lt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0" y="4680955"/>
            <a:ext cx="2286000" cy="1296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35" hasCustomPrompt="1"/>
          </p:nvPr>
        </p:nvSpPr>
        <p:spPr>
          <a:xfrm>
            <a:off x="4572022" y="4680955"/>
            <a:ext cx="2286000" cy="1296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0" name="그림 개체 틀 3"/>
          <p:cNvSpPr>
            <a:spLocks noGrp="1"/>
          </p:cNvSpPr>
          <p:nvPr>
            <p:ph type="pic" sz="quarter" idx="38" hasCustomPrompt="1"/>
          </p:nvPr>
        </p:nvSpPr>
        <p:spPr>
          <a:xfrm>
            <a:off x="2286011" y="3391259"/>
            <a:ext cx="2286000" cy="1296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1" name="그림 개체 틀 3"/>
          <p:cNvSpPr>
            <a:spLocks noGrp="1"/>
          </p:cNvSpPr>
          <p:nvPr>
            <p:ph type="pic" sz="quarter" idx="40" hasCustomPrompt="1"/>
          </p:nvPr>
        </p:nvSpPr>
        <p:spPr>
          <a:xfrm>
            <a:off x="6858032" y="3391259"/>
            <a:ext cx="2286000" cy="1296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3391259"/>
            <a:ext cx="2286000" cy="1296000"/>
          </a:xfrm>
          <a:prstGeom prst="rect">
            <a:avLst/>
          </a:prstGeom>
          <a:solidFill>
            <a:srgbClr val="465074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572022" y="3391259"/>
            <a:ext cx="228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2285984" y="4680955"/>
            <a:ext cx="2286000" cy="1296000"/>
          </a:xfrm>
          <a:prstGeom prst="rect">
            <a:avLst/>
          </a:prstGeom>
          <a:solidFill>
            <a:srgbClr val="192242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6858000" y="4680955"/>
            <a:ext cx="2286000" cy="1296000"/>
          </a:xfrm>
          <a:prstGeom prst="rect">
            <a:avLst/>
          </a:prstGeom>
          <a:solidFill>
            <a:srgbClr val="504E4F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그림 개체 틀 3"/>
          <p:cNvSpPr>
            <a:spLocks noGrp="1"/>
          </p:cNvSpPr>
          <p:nvPr>
            <p:ph type="pic" sz="quarter" idx="41" hasCustomPrompt="1"/>
          </p:nvPr>
        </p:nvSpPr>
        <p:spPr>
          <a:xfrm>
            <a:off x="0" y="2100253"/>
            <a:ext cx="2286000" cy="1296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7" name="그림 개체 틀 3"/>
          <p:cNvSpPr>
            <a:spLocks noGrp="1"/>
          </p:cNvSpPr>
          <p:nvPr>
            <p:ph type="pic" sz="quarter" idx="42" hasCustomPrompt="1"/>
          </p:nvPr>
        </p:nvSpPr>
        <p:spPr>
          <a:xfrm>
            <a:off x="4572022" y="2100253"/>
            <a:ext cx="2286000" cy="1296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2285984" y="2100253"/>
            <a:ext cx="2286000" cy="1296000"/>
          </a:xfrm>
          <a:prstGeom prst="rect">
            <a:avLst/>
          </a:prstGeom>
          <a:solidFill>
            <a:srgbClr val="AFAFAF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6858000" y="2100253"/>
            <a:ext cx="2286000" cy="1296000"/>
          </a:xfrm>
          <a:prstGeom prst="rect">
            <a:avLst/>
          </a:prstGeom>
          <a:solidFill>
            <a:srgbClr val="897F75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그림 개체 틀 3"/>
          <p:cNvSpPr>
            <a:spLocks noGrp="1"/>
          </p:cNvSpPr>
          <p:nvPr>
            <p:ph type="pic" sz="quarter" idx="35" hasCustomPrompt="1"/>
          </p:nvPr>
        </p:nvSpPr>
        <p:spPr>
          <a:xfrm>
            <a:off x="6098432" y="2090728"/>
            <a:ext cx="304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1" name="그림 개체 틀 3"/>
          <p:cNvSpPr>
            <a:spLocks noGrp="1"/>
          </p:cNvSpPr>
          <p:nvPr>
            <p:ph type="pic" sz="quarter" idx="37" hasCustomPrompt="1"/>
          </p:nvPr>
        </p:nvSpPr>
        <p:spPr>
          <a:xfrm>
            <a:off x="3049216" y="2090728"/>
            <a:ext cx="304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2" name="그림 개체 틀 3"/>
          <p:cNvSpPr>
            <a:spLocks noGrp="1"/>
          </p:cNvSpPr>
          <p:nvPr>
            <p:ph type="pic" sz="quarter" idx="39" hasCustomPrompt="1"/>
          </p:nvPr>
        </p:nvSpPr>
        <p:spPr>
          <a:xfrm>
            <a:off x="0" y="2090728"/>
            <a:ext cx="304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3" name="그림 개체 틀 3"/>
          <p:cNvSpPr>
            <a:spLocks noGrp="1"/>
          </p:cNvSpPr>
          <p:nvPr>
            <p:ph type="pic" sz="quarter" idx="42" hasCustomPrompt="1"/>
          </p:nvPr>
        </p:nvSpPr>
        <p:spPr>
          <a:xfrm>
            <a:off x="6098432" y="3948116"/>
            <a:ext cx="304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4" name="그림 개체 틀 3"/>
          <p:cNvSpPr>
            <a:spLocks noGrp="1"/>
          </p:cNvSpPr>
          <p:nvPr>
            <p:ph type="pic" sz="quarter" idx="43" hasCustomPrompt="1"/>
          </p:nvPr>
        </p:nvSpPr>
        <p:spPr>
          <a:xfrm>
            <a:off x="3049216" y="3948116"/>
            <a:ext cx="304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5" name="그림 개체 틀 3"/>
          <p:cNvSpPr>
            <a:spLocks noGrp="1"/>
          </p:cNvSpPr>
          <p:nvPr>
            <p:ph type="pic" sz="quarter" idx="44" hasCustomPrompt="1"/>
          </p:nvPr>
        </p:nvSpPr>
        <p:spPr>
          <a:xfrm>
            <a:off x="0" y="3948116"/>
            <a:ext cx="304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그림 개체 틀 3"/>
          <p:cNvSpPr>
            <a:spLocks noGrp="1"/>
          </p:cNvSpPr>
          <p:nvPr>
            <p:ph type="pic" sz="quarter" idx="29" hasCustomPrompt="1"/>
          </p:nvPr>
        </p:nvSpPr>
        <p:spPr>
          <a:xfrm>
            <a:off x="719128" y="2096441"/>
            <a:ext cx="18288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30" hasCustomPrompt="1"/>
          </p:nvPr>
        </p:nvSpPr>
        <p:spPr>
          <a:xfrm>
            <a:off x="2633990" y="2096441"/>
            <a:ext cx="36540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6374052" y="2096441"/>
            <a:ext cx="205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4" name="그림 개체 틀 3"/>
          <p:cNvSpPr>
            <a:spLocks noGrp="1"/>
          </p:cNvSpPr>
          <p:nvPr>
            <p:ph type="pic" sz="quarter" idx="32" hasCustomPrompt="1"/>
          </p:nvPr>
        </p:nvSpPr>
        <p:spPr>
          <a:xfrm>
            <a:off x="719128" y="4068130"/>
            <a:ext cx="34200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5" name="그림 개체 틀 3"/>
          <p:cNvSpPr>
            <a:spLocks noGrp="1"/>
          </p:cNvSpPr>
          <p:nvPr>
            <p:ph type="pic" sz="quarter" idx="33" hasCustomPrompt="1"/>
          </p:nvPr>
        </p:nvSpPr>
        <p:spPr>
          <a:xfrm>
            <a:off x="4233860" y="4068130"/>
            <a:ext cx="205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6" name="그림 개체 틀 3"/>
          <p:cNvSpPr>
            <a:spLocks noGrp="1"/>
          </p:cNvSpPr>
          <p:nvPr>
            <p:ph type="pic" sz="quarter" idx="34" hasCustomPrompt="1"/>
          </p:nvPr>
        </p:nvSpPr>
        <p:spPr>
          <a:xfrm>
            <a:off x="6374052" y="4068130"/>
            <a:ext cx="2055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0" y="2090728"/>
            <a:ext cx="3571868" cy="3729600"/>
          </a:xfrm>
          <a:prstGeom prst="rect">
            <a:avLst/>
          </a:prstGeom>
          <a:solidFill>
            <a:srgbClr val="515360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endParaRPr lang="ko-KR" altLang="en-US" sz="14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그림 개체 틀 3"/>
          <p:cNvSpPr>
            <a:spLocks noGrp="1"/>
          </p:cNvSpPr>
          <p:nvPr>
            <p:ph type="pic" sz="quarter" idx="35" hasCustomPrompt="1"/>
          </p:nvPr>
        </p:nvSpPr>
        <p:spPr>
          <a:xfrm>
            <a:off x="7273275" y="2090728"/>
            <a:ext cx="18612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9" name="그림 개체 틀 3"/>
          <p:cNvSpPr>
            <a:spLocks noGrp="1"/>
          </p:cNvSpPr>
          <p:nvPr>
            <p:ph type="pic" sz="quarter" idx="36" hasCustomPrompt="1"/>
          </p:nvPr>
        </p:nvSpPr>
        <p:spPr>
          <a:xfrm>
            <a:off x="7273275" y="3949067"/>
            <a:ext cx="18612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0" name="그림 개체 틀 3"/>
          <p:cNvSpPr>
            <a:spLocks noGrp="1"/>
          </p:cNvSpPr>
          <p:nvPr>
            <p:ph type="pic" sz="quarter" idx="37" hasCustomPrompt="1"/>
          </p:nvPr>
        </p:nvSpPr>
        <p:spPr>
          <a:xfrm>
            <a:off x="5415919" y="2090728"/>
            <a:ext cx="18612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1" name="그림 개체 틀 3"/>
          <p:cNvSpPr>
            <a:spLocks noGrp="1"/>
          </p:cNvSpPr>
          <p:nvPr>
            <p:ph type="pic" sz="quarter" idx="38" hasCustomPrompt="1"/>
          </p:nvPr>
        </p:nvSpPr>
        <p:spPr>
          <a:xfrm>
            <a:off x="5415919" y="3949067"/>
            <a:ext cx="18612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2" name="그림 개체 틀 3"/>
          <p:cNvSpPr>
            <a:spLocks noGrp="1"/>
          </p:cNvSpPr>
          <p:nvPr>
            <p:ph type="pic" sz="quarter" idx="39" hasCustomPrompt="1"/>
          </p:nvPr>
        </p:nvSpPr>
        <p:spPr>
          <a:xfrm>
            <a:off x="3553764" y="2090728"/>
            <a:ext cx="18612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23" name="그림 개체 틀 3"/>
          <p:cNvSpPr>
            <a:spLocks noGrp="1"/>
          </p:cNvSpPr>
          <p:nvPr>
            <p:ph type="pic" sz="quarter" idx="40" hasCustomPrompt="1"/>
          </p:nvPr>
        </p:nvSpPr>
        <p:spPr>
          <a:xfrm>
            <a:off x="3553764" y="3949067"/>
            <a:ext cx="18612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36" hasCustomPrompt="1"/>
          </p:nvPr>
        </p:nvSpPr>
        <p:spPr>
          <a:xfrm>
            <a:off x="714348" y="2096441"/>
            <a:ext cx="2199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8" hasCustomPrompt="1"/>
          </p:nvPr>
        </p:nvSpPr>
        <p:spPr>
          <a:xfrm>
            <a:off x="2990839" y="2096441"/>
            <a:ext cx="1528773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4" name="그림 개체 틀 3"/>
          <p:cNvSpPr>
            <a:spLocks noGrp="1"/>
          </p:cNvSpPr>
          <p:nvPr>
            <p:ph type="pic" sz="quarter" idx="42" hasCustomPrompt="1"/>
          </p:nvPr>
        </p:nvSpPr>
        <p:spPr>
          <a:xfrm>
            <a:off x="6201477" y="4071942"/>
            <a:ext cx="2199600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5" name="그림 개체 틀 3"/>
          <p:cNvSpPr>
            <a:spLocks noGrp="1"/>
          </p:cNvSpPr>
          <p:nvPr>
            <p:ph type="pic" sz="quarter" idx="43" hasCustomPrompt="1"/>
          </p:nvPr>
        </p:nvSpPr>
        <p:spPr>
          <a:xfrm>
            <a:off x="4614863" y="4071942"/>
            <a:ext cx="1528773" cy="1861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714348" y="4071942"/>
            <a:ext cx="3812400" cy="1861200"/>
          </a:xfrm>
          <a:prstGeom prst="rect">
            <a:avLst/>
          </a:prstGeom>
          <a:solidFill>
            <a:srgbClr val="504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4610100" y="2100253"/>
            <a:ext cx="3812400" cy="1861200"/>
          </a:xfrm>
          <a:prstGeom prst="rect">
            <a:avLst/>
          </a:prstGeom>
          <a:solidFill>
            <a:srgbClr val="897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928662" y="2095491"/>
            <a:ext cx="3500462" cy="392909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404306" y="2199261"/>
            <a:ext cx="1044000" cy="1044000"/>
          </a:xfrm>
          <a:prstGeom prst="ellipse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1" hasCustomPrompt="1"/>
          </p:nvPr>
        </p:nvSpPr>
        <p:spPr>
          <a:xfrm>
            <a:off x="4404306" y="5000636"/>
            <a:ext cx="1044000" cy="1044000"/>
          </a:xfrm>
          <a:prstGeom prst="ellipse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>
            <p:ph type="pic" sz="quarter" idx="12" hasCustomPrompt="1"/>
          </p:nvPr>
        </p:nvSpPr>
        <p:spPr>
          <a:xfrm>
            <a:off x="4404306" y="3599949"/>
            <a:ext cx="1044000" cy="1044000"/>
          </a:xfrm>
          <a:prstGeom prst="ellipse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그림 개체 틀 3"/>
          <p:cNvSpPr>
            <a:spLocks noGrp="1"/>
          </p:cNvSpPr>
          <p:nvPr>
            <p:ph type="pic" sz="quarter" idx="17" hasCustomPrompt="1"/>
          </p:nvPr>
        </p:nvSpPr>
        <p:spPr>
          <a:xfrm>
            <a:off x="822944" y="2214554"/>
            <a:ext cx="1463040" cy="1463040"/>
          </a:xfrm>
          <a:prstGeom prst="ellipse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18" hasCustomPrompt="1"/>
          </p:nvPr>
        </p:nvSpPr>
        <p:spPr>
          <a:xfrm>
            <a:off x="6858016" y="2214554"/>
            <a:ext cx="1463040" cy="1463040"/>
          </a:xfrm>
          <a:prstGeom prst="ellipse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19" hasCustomPrompt="1"/>
          </p:nvPr>
        </p:nvSpPr>
        <p:spPr>
          <a:xfrm>
            <a:off x="2834635" y="2214554"/>
            <a:ext cx="1463040" cy="1463040"/>
          </a:xfrm>
          <a:prstGeom prst="ellipse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4" name="그림 개체 틀 3"/>
          <p:cNvSpPr>
            <a:spLocks noGrp="1"/>
          </p:cNvSpPr>
          <p:nvPr>
            <p:ph type="pic" sz="quarter" idx="20" hasCustomPrompt="1"/>
          </p:nvPr>
        </p:nvSpPr>
        <p:spPr>
          <a:xfrm>
            <a:off x="4846326" y="2214554"/>
            <a:ext cx="1463040" cy="1463040"/>
          </a:xfrm>
          <a:prstGeom prst="ellipse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857224" y="1857364"/>
            <a:ext cx="2643206" cy="3071834"/>
          </a:xfrm>
          <a:prstGeom prst="parallelogram">
            <a:avLst>
              <a:gd name="adj" fmla="val 40238"/>
            </a:avLst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0" name="그림 개체 틀 3"/>
          <p:cNvSpPr>
            <a:spLocks noGrp="1"/>
          </p:cNvSpPr>
          <p:nvPr>
            <p:ph type="pic" sz="quarter" idx="27" hasCustomPrompt="1"/>
          </p:nvPr>
        </p:nvSpPr>
        <p:spPr>
          <a:xfrm>
            <a:off x="4262435" y="1857364"/>
            <a:ext cx="2643206" cy="3071834"/>
          </a:xfrm>
          <a:prstGeom prst="parallelogram">
            <a:avLst>
              <a:gd name="adj" fmla="val 40238"/>
            </a:avLst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5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2138345" y="3071810"/>
            <a:ext cx="2643206" cy="3071834"/>
          </a:xfrm>
          <a:prstGeom prst="parallelogram">
            <a:avLst>
              <a:gd name="adj" fmla="val 40238"/>
            </a:avLst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6" name="그림 개체 틀 3"/>
          <p:cNvSpPr>
            <a:spLocks noGrp="1"/>
          </p:cNvSpPr>
          <p:nvPr>
            <p:ph type="pic" sz="quarter" idx="29" hasCustomPrompt="1"/>
          </p:nvPr>
        </p:nvSpPr>
        <p:spPr>
          <a:xfrm>
            <a:off x="5534032" y="3071810"/>
            <a:ext cx="2643206" cy="3071834"/>
          </a:xfrm>
          <a:prstGeom prst="parallelogram">
            <a:avLst>
              <a:gd name="adj" fmla="val 40238"/>
            </a:avLst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719110" y="2174495"/>
            <a:ext cx="1573200" cy="13284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714348" y="4071942"/>
            <a:ext cx="1573200" cy="13284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0" hasCustomPrompt="1"/>
          </p:nvPr>
        </p:nvSpPr>
        <p:spPr>
          <a:xfrm>
            <a:off x="4713312" y="4071942"/>
            <a:ext cx="1573200" cy="13284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sp>
        <p:nvSpPr>
          <p:cNvPr id="14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4713312" y="2174495"/>
            <a:ext cx="1573200" cy="13284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14348" y="2090728"/>
            <a:ext cx="3857652" cy="4124354"/>
          </a:xfrm>
          <a:prstGeom prst="rect">
            <a:avLst/>
          </a:prstGeom>
          <a:solidFill>
            <a:srgbClr val="51536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pic>
        <p:nvPicPr>
          <p:cNvPr id="10" name="Picture 56" descr="Flat iPhone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50" y="2475614"/>
            <a:ext cx="1574968" cy="3310840"/>
          </a:xfrm>
          <a:prstGeom prst="rect">
            <a:avLst/>
          </a:prstGeom>
        </p:spPr>
      </p:pic>
      <p:sp>
        <p:nvSpPr>
          <p:cNvPr id="15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3900482" y="2947984"/>
            <a:ext cx="1375200" cy="23976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14348" y="2090728"/>
            <a:ext cx="3857652" cy="4124354"/>
          </a:xfrm>
          <a:prstGeom prst="rect">
            <a:avLst/>
          </a:prstGeom>
          <a:solidFill>
            <a:srgbClr val="51536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pic>
        <p:nvPicPr>
          <p:cNvPr id="11" name="Picture 52" descr="Flat iPad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2628045"/>
            <a:ext cx="2149574" cy="3049720"/>
          </a:xfrm>
          <a:prstGeom prst="rect">
            <a:avLst/>
          </a:prstGeom>
        </p:spPr>
      </p:pic>
      <p:sp>
        <p:nvSpPr>
          <p:cNvPr id="12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1685904" y="2890834"/>
            <a:ext cx="1915200" cy="2527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14348" y="2090728"/>
            <a:ext cx="3857652" cy="4124354"/>
          </a:xfrm>
          <a:prstGeom prst="rect">
            <a:avLst/>
          </a:prstGeom>
          <a:solidFill>
            <a:srgbClr val="51536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pic>
        <p:nvPicPr>
          <p:cNvPr id="9" name="Picture 3" descr="Flat MacBook Pro Lin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12" y="3081335"/>
            <a:ext cx="3714216" cy="2143140"/>
          </a:xfrm>
          <a:prstGeom prst="rect">
            <a:avLst/>
          </a:prstGeom>
        </p:spPr>
      </p:pic>
      <p:sp>
        <p:nvSpPr>
          <p:cNvPr id="10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3162290" y="3214685"/>
            <a:ext cx="2838470" cy="176688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그림 7" descr="iMac-2012-bi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100" y="2718436"/>
            <a:ext cx="3571900" cy="2868938"/>
          </a:xfrm>
          <a:prstGeom prst="rect">
            <a:avLst/>
          </a:prstGeom>
        </p:spPr>
      </p:pic>
      <p:sp>
        <p:nvSpPr>
          <p:cNvPr id="9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1142976" y="2857496"/>
            <a:ext cx="3286148" cy="183832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56" descr="Flat iPhone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28" y="2966006"/>
            <a:ext cx="1563712" cy="3287176"/>
          </a:xfrm>
          <a:prstGeom prst="rect">
            <a:avLst/>
          </a:prstGeom>
        </p:spPr>
      </p:pic>
      <p:sp>
        <p:nvSpPr>
          <p:cNvPr id="11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1653665" y="3428211"/>
            <a:ext cx="1368000" cy="238046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pic>
        <p:nvPicPr>
          <p:cNvPr id="12" name="Picture 56" descr="Flat iPhone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14" y="2966006"/>
            <a:ext cx="1563712" cy="3287176"/>
          </a:xfrm>
          <a:prstGeom prst="rect">
            <a:avLst/>
          </a:prstGeom>
        </p:spPr>
      </p:pic>
      <p:sp>
        <p:nvSpPr>
          <p:cNvPr id="13" name="그림 개체 틀 3"/>
          <p:cNvSpPr>
            <a:spLocks noGrp="1"/>
          </p:cNvSpPr>
          <p:nvPr>
            <p:ph type="pic" sz="quarter" idx="27" hasCustomPrompt="1"/>
          </p:nvPr>
        </p:nvSpPr>
        <p:spPr>
          <a:xfrm>
            <a:off x="3892051" y="3428211"/>
            <a:ext cx="1368000" cy="238046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  <p:pic>
        <p:nvPicPr>
          <p:cNvPr id="14" name="Picture 56" descr="Flat iPhone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09" y="2966006"/>
            <a:ext cx="1563712" cy="3287176"/>
          </a:xfrm>
          <a:prstGeom prst="rect">
            <a:avLst/>
          </a:prstGeom>
        </p:spPr>
      </p:pic>
      <p:sp>
        <p:nvSpPr>
          <p:cNvPr id="15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6092346" y="3428211"/>
            <a:ext cx="1368000" cy="238046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714348" y="3786190"/>
            <a:ext cx="7714800" cy="2275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37" hasCustomPrompt="1"/>
          </p:nvPr>
        </p:nvSpPr>
        <p:spPr>
          <a:xfrm>
            <a:off x="714348" y="2096440"/>
            <a:ext cx="7715304" cy="39528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-1" y="0"/>
            <a:ext cx="6357951" cy="6858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5562607" y="2090726"/>
            <a:ext cx="2858400" cy="37656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4700588" y="2090726"/>
            <a:ext cx="3715200" cy="37152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714348" y="6424615"/>
            <a:ext cx="232251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800" dirty="0">
                <a:solidFill>
                  <a:schemeClr val="tx2"/>
                </a:solidFill>
                <a:cs typeface="Arial" pitchFamily="34" charset="0"/>
              </a:rPr>
              <a:t>© Copyright 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Company</a:t>
            </a:r>
            <a:r>
              <a:rPr lang="en-US" sz="800" baseline="0" dirty="0" smtClean="0">
                <a:solidFill>
                  <a:schemeClr val="tx2"/>
                </a:solidFill>
                <a:cs typeface="Arial" pitchFamily="34" charset="0"/>
              </a:rPr>
              <a:t> Name</a:t>
            </a:r>
            <a:r>
              <a:rPr lang="en-US" sz="8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endParaRPr lang="en-US" sz="8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5857884" y="6424615"/>
            <a:ext cx="221457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Presentation title in footer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8072462" y="6424615"/>
            <a:ext cx="500066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defRPr/>
            </a:pPr>
            <a:fld id="{FFF1A63A-3C88-468D-9DE5-EDAF1F8ED471}" type="slidenum">
              <a:rPr lang="en-GB" sz="800" smtClean="0">
                <a:solidFill>
                  <a:schemeClr val="tx1"/>
                </a:solidFill>
                <a:latin typeface="+mn-lt"/>
              </a:rPr>
              <a:pPr algn="ctr" eaLnBrk="1" hangingPunct="1">
                <a:defRPr/>
              </a:pPr>
              <a:t>‹#›</a:t>
            </a:fld>
            <a:endParaRPr lang="en-GB" sz="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723872" y="2143116"/>
            <a:ext cx="3384000" cy="2428892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spcBef>
                <a:spcPct val="20000"/>
              </a:spcBef>
            </a:pPr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FFF52-5CE3-46CC-AD51-C0761A45BE53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70" r:id="rId4"/>
    <p:sldLayoutId id="2147483704" r:id="rId5"/>
    <p:sldLayoutId id="2147483708" r:id="rId6"/>
    <p:sldLayoutId id="2147483713" r:id="rId7"/>
    <p:sldLayoutId id="2147483716" r:id="rId8"/>
    <p:sldLayoutId id="2147483714" r:id="rId9"/>
    <p:sldLayoutId id="2147483709" r:id="rId10"/>
    <p:sldLayoutId id="2147483717" r:id="rId11"/>
    <p:sldLayoutId id="2147483671" r:id="rId12"/>
    <p:sldLayoutId id="2147483719" r:id="rId13"/>
    <p:sldLayoutId id="2147483710" r:id="rId14"/>
    <p:sldLayoutId id="2147483718" r:id="rId15"/>
    <p:sldLayoutId id="2147483715" r:id="rId16"/>
    <p:sldLayoutId id="2147483721" r:id="rId17"/>
    <p:sldLayoutId id="2147483722" r:id="rId18"/>
    <p:sldLayoutId id="2147483720" r:id="rId19"/>
    <p:sldLayoutId id="2147483723" r:id="rId20"/>
    <p:sldLayoutId id="2147483711" r:id="rId21"/>
    <p:sldLayoutId id="2147483712" r:id="rId22"/>
    <p:sldLayoutId id="2147483724" r:id="rId23"/>
    <p:sldLayoutId id="2147483726" r:id="rId24"/>
    <p:sldLayoutId id="2147483725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41" r:id="rId35"/>
    <p:sldLayoutId id="2147483742" r:id="rId36"/>
    <p:sldLayoutId id="2147483743" r:id="rId37"/>
    <p:sldLayoutId id="2147483744" r:id="rId38"/>
    <p:sldLayoutId id="2147483745" r:id="rId39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gi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4067944" y="6453336"/>
            <a:ext cx="51532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01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주최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:</a:t>
            </a:r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제주도 테크노 </a:t>
            </a:r>
            <a:r>
              <a:rPr kumimoji="1"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파크</a:t>
            </a:r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제주특별자치도</a:t>
            </a:r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/</a:t>
            </a:r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주관</a:t>
            </a:r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:</a:t>
            </a:r>
            <a:r>
              <a:rPr kumimoji="1"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데이콘</a:t>
            </a:r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(DACON)</a:t>
            </a:r>
            <a:endParaRPr kumimoji="1" lang="ko-KR" altLang="ko-KR" sz="14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2571744"/>
            <a:ext cx="5400600" cy="1077218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3200" b="1" i="1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맑은 고딕" pitchFamily="50" charset="-127"/>
                <a:cs typeface="Arial" pitchFamily="34" charset="0"/>
              </a:rPr>
              <a:t>제주도 도로 교통량 예측 </a:t>
            </a:r>
            <a:r>
              <a:rPr lang="en-US" altLang="ko-KR" sz="3200" b="1" i="1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맑은 고딕" pitchFamily="50" charset="-127"/>
                <a:cs typeface="Arial" pitchFamily="34" charset="0"/>
              </a:rPr>
              <a:t>AI </a:t>
            </a:r>
          </a:p>
          <a:p>
            <a:r>
              <a:rPr lang="ko-KR" altLang="en-US" sz="3200" b="1" i="1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맑은 고딕" pitchFamily="50" charset="-127"/>
                <a:cs typeface="Arial" pitchFamily="34" charset="0"/>
              </a:rPr>
              <a:t>분석 발표</a:t>
            </a:r>
            <a:r>
              <a:rPr lang="en-US" altLang="ko-KR" sz="3200" b="1" i="1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맑은 고딕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714480" y="3772919"/>
            <a:ext cx="4586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01688"/>
            <a:r>
              <a:rPr kumimoji="1" lang="ko-KR" altLang="en-US" sz="1600" i="1" dirty="0" smtClean="0">
                <a:solidFill>
                  <a:srgbClr val="095495"/>
                </a:solidFill>
                <a:latin typeface="+mj-lt"/>
                <a:ea typeface="맑은 고딕" pitchFamily="50" charset="-127"/>
                <a:cs typeface="Arial" pitchFamily="34" charset="0"/>
              </a:rPr>
              <a:t>제주도의 교통 정보로부터 도로 교통량 회귀 예측</a:t>
            </a:r>
            <a:endParaRPr kumimoji="1" lang="en-US" altLang="ko-KR" sz="1600" i="1" dirty="0" smtClean="0">
              <a:solidFill>
                <a:srgbClr val="095495"/>
              </a:solidFill>
              <a:latin typeface="+mj-lt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294369" y="4358525"/>
            <a:ext cx="47916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01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dirty="0" err="1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팀명</a:t>
            </a:r>
            <a:r>
              <a:rPr kumimoji="1" lang="en-US" altLang="ko-KR" sz="16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: </a:t>
            </a:r>
            <a:r>
              <a:rPr kumimoji="1" lang="ko-KR" altLang="en-US" sz="1600" dirty="0" err="1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감귤보이즈</a:t>
            </a:r>
            <a:r>
              <a:rPr kumimoji="1" lang="ko-KR" altLang="en-US" sz="1600" dirty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16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kumimoji="1" lang="ko-KR" altLang="en-US" sz="16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팀</a:t>
            </a:r>
            <a:r>
              <a:rPr kumimoji="1" lang="en-US" altLang="ko-KR" sz="16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(</a:t>
            </a:r>
            <a:r>
              <a:rPr kumimoji="1" lang="ko-KR" altLang="en-US" sz="16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김재승</a:t>
            </a:r>
            <a:r>
              <a:rPr kumimoji="1" lang="en-US" altLang="ko-KR" sz="16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, </a:t>
            </a:r>
            <a:r>
              <a:rPr kumimoji="1" lang="ko-KR" altLang="en-US" sz="16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우현</a:t>
            </a:r>
            <a:r>
              <a:rPr kumimoji="1" lang="en-US" altLang="ko-KR" sz="16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, </a:t>
            </a:r>
            <a:r>
              <a:rPr kumimoji="1" lang="ko-KR" altLang="en-US" sz="16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김정현</a:t>
            </a:r>
            <a:r>
              <a:rPr kumimoji="1" lang="en-US" altLang="ko-KR" sz="16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, </a:t>
            </a:r>
            <a:r>
              <a:rPr kumimoji="1" lang="ko-KR" altLang="en-US" sz="16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배재한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)</a:t>
            </a:r>
            <a:endParaRPr kumimoji="1" lang="ko-KR" altLang="ko-KR" sz="16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522607"/>
            <a:ext cx="1076922" cy="1154700"/>
          </a:xfrm>
          <a:prstGeom prst="rect">
            <a:avLst/>
          </a:prstGeom>
        </p:spPr>
      </p:pic>
      <p:pic>
        <p:nvPicPr>
          <p:cNvPr id="1026" name="Picture 2" descr="패스트캠퍼스 로고 fastcampu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434"/>
            <a:ext cx="2451470" cy="46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8205" y="608331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Train/Test Set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의 데이터 분포 비교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69333"/>
            <a:ext cx="4086117" cy="3672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869333"/>
            <a:ext cx="4175047" cy="36771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536" y="1281261"/>
            <a:ext cx="350658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data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8846" y="1142350"/>
            <a:ext cx="350658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Test data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38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8205" y="608331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Train/Test Set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의 데이터 분포 비교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920" y="1097394"/>
            <a:ext cx="350658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data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2040" y="1080021"/>
            <a:ext cx="350658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Test data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3960440" cy="42145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700947"/>
            <a:ext cx="4186028" cy="41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14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8205" y="608331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Train/Test Set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의 데이터 분포 비교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920" y="1097394"/>
            <a:ext cx="350658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data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2040" y="1080021"/>
            <a:ext cx="350658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Test data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3" y="1706287"/>
            <a:ext cx="4104456" cy="45788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45" y="1706287"/>
            <a:ext cx="4691439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89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8205" y="608331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Train/Test Set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의 데이터 분포 비교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346" y="1576744"/>
            <a:ext cx="350658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data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2039" y="1576744"/>
            <a:ext cx="350658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Test data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7" y="2852936"/>
            <a:ext cx="4320480" cy="1514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95" y="2852935"/>
            <a:ext cx="4476472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27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8205" y="608331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상관관계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36402"/>
            <a:ext cx="6028940" cy="36827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3040" y="4639468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1. </a:t>
            </a:r>
            <a:r>
              <a:rPr lang="ko-KR" altLang="en-US" sz="1200" dirty="0" err="1" smtClean="0"/>
              <a:t>예측해야하는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target</a:t>
            </a:r>
            <a:r>
              <a:rPr lang="ko-KR" altLang="en-US" sz="1200" dirty="0"/>
              <a:t>값과의 상관관계가 높은 </a:t>
            </a:r>
            <a:r>
              <a:rPr lang="ko-KR" altLang="en-US" sz="1200" dirty="0" err="1"/>
              <a:t>것중에</a:t>
            </a:r>
            <a:r>
              <a:rPr lang="ko-KR" altLang="en-US" sz="1200" dirty="0"/>
              <a:t> 가장 눈에 띄는 </a:t>
            </a:r>
            <a:r>
              <a:rPr lang="ko-KR" altLang="en-US" sz="1200" dirty="0" err="1"/>
              <a:t>컬럼은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maximum_speed_limit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최고속도 제한이 높을 수록 양의 상관관계가 있다는 것을 알 수 있습니다</a:t>
            </a:r>
            <a:r>
              <a:rPr lang="en-US" altLang="ko-KR" sz="1200" dirty="0"/>
              <a:t>(</a:t>
            </a:r>
            <a:r>
              <a:rPr lang="ko-KR" altLang="en-US" sz="1200" dirty="0"/>
              <a:t>직관적으로도</a:t>
            </a:r>
            <a:r>
              <a:rPr lang="en-US" altLang="ko-KR" sz="1200" dirty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en-US" altLang="ko-KR" sz="1200" dirty="0" err="1" smtClean="0"/>
              <a:t>lane_count</a:t>
            </a:r>
            <a:r>
              <a:rPr lang="en-US" altLang="ko-KR" sz="1200" dirty="0"/>
              <a:t>(</a:t>
            </a:r>
            <a:r>
              <a:rPr lang="ko-KR" altLang="en-US" sz="1200" dirty="0"/>
              <a:t>차로 수</a:t>
            </a:r>
            <a:r>
              <a:rPr lang="en-US" altLang="ko-KR" sz="1200" dirty="0"/>
              <a:t>)</a:t>
            </a:r>
            <a:r>
              <a:rPr lang="ko-KR" altLang="en-US" sz="1200" dirty="0"/>
              <a:t>는 많을수록 속도가 더 높을 것 </a:t>
            </a:r>
            <a:r>
              <a:rPr lang="ko-KR" altLang="en-US" sz="1200" dirty="0" smtClean="0"/>
              <a:t>같음에도 </a:t>
            </a:r>
            <a:r>
              <a:rPr lang="en-US" altLang="ko-KR" sz="1200" dirty="0" err="1" smtClean="0"/>
              <a:t>maximum_speed_limit</a:t>
            </a:r>
            <a:r>
              <a:rPr lang="ko-KR" altLang="en-US" sz="1200" dirty="0" smtClean="0"/>
              <a:t>와도 관련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en-US" altLang="ko-KR" sz="1200" dirty="0" err="1" smtClean="0"/>
              <a:t>weight_restricted</a:t>
            </a:r>
            <a:r>
              <a:rPr lang="en-US" altLang="ko-KR" sz="1200" dirty="0"/>
              <a:t>(</a:t>
            </a:r>
            <a:r>
              <a:rPr lang="ko-KR" altLang="en-US" sz="1200" dirty="0"/>
              <a:t>통과 제한 하중</a:t>
            </a:r>
            <a:r>
              <a:rPr lang="en-US" altLang="ko-KR" sz="1200" dirty="0"/>
              <a:t>)</a:t>
            </a:r>
            <a:r>
              <a:rPr lang="ko-KR" altLang="en-US" sz="1200" dirty="0"/>
              <a:t>은 </a:t>
            </a:r>
            <a:r>
              <a:rPr lang="en-US" altLang="ko-KR" sz="1200" dirty="0" smtClean="0"/>
              <a:t>target</a:t>
            </a:r>
            <a:r>
              <a:rPr lang="ko-KR" altLang="en-US" sz="1200" dirty="0" smtClean="0"/>
              <a:t>과의 </a:t>
            </a:r>
            <a:r>
              <a:rPr lang="ko-KR" altLang="en-US" sz="1200" dirty="0"/>
              <a:t>양의 상관관계가 나왔습니다</a:t>
            </a:r>
            <a:r>
              <a:rPr lang="en-US" altLang="ko-KR" sz="1200" dirty="0"/>
              <a:t>. </a:t>
            </a:r>
            <a:r>
              <a:rPr lang="en-US" altLang="ko-KR" sz="1200" dirty="0" err="1" smtClean="0"/>
              <a:t>Road_rating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road_type</a:t>
            </a:r>
            <a:r>
              <a:rPr lang="ko-KR" altLang="en-US" sz="1200" dirty="0"/>
              <a:t>은 상관관계가 있으나 데이터를 보아야 원인을 유추할 수 있을 것으로 </a:t>
            </a:r>
            <a:r>
              <a:rPr lang="ko-KR" altLang="en-US" sz="1200" dirty="0" smtClean="0"/>
              <a:t>예상됨</a:t>
            </a:r>
            <a:r>
              <a:rPr lang="en-US" altLang="ko-KR" sz="1200" dirty="0" smtClean="0"/>
              <a:t>.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6001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8205" y="608331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Train/Test Set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의 데이터 분포 비교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12595" y="1166586"/>
            <a:ext cx="350658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data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5" y="1792131"/>
            <a:ext cx="3896299" cy="43407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762530"/>
            <a:ext cx="4464496" cy="44847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47989" y="4797152"/>
            <a:ext cx="4608512" cy="1944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320097" y="5373354"/>
            <a:ext cx="2664296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err="1" smtClean="0">
                <a:solidFill>
                  <a:schemeClr val="tx1"/>
                </a:solidFill>
              </a:rPr>
              <a:t>고려해본변수들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</a:p>
          <a:p>
            <a:pPr marL="342900" indent="-342900" algn="ctr">
              <a:buAutoNum type="arabicPeriod"/>
            </a:pPr>
            <a:r>
              <a:rPr lang="en-US" altLang="ko-KR" dirty="0" err="1" smtClean="0">
                <a:solidFill>
                  <a:schemeClr val="tx1"/>
                </a:solidFill>
              </a:rPr>
              <a:t>road_rating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en-US" altLang="ko-KR" dirty="0" err="1" smtClean="0">
                <a:solidFill>
                  <a:schemeClr val="tx1"/>
                </a:solidFill>
              </a:rPr>
              <a:t>Weight_restricted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en-US" altLang="ko-KR" dirty="0" err="1" smtClean="0">
                <a:solidFill>
                  <a:schemeClr val="tx1"/>
                </a:solidFill>
              </a:rPr>
              <a:t>Maximum_speed_limit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en-US" altLang="ko-KR" dirty="0" err="1" smtClean="0">
                <a:solidFill>
                  <a:schemeClr val="tx1"/>
                </a:solidFill>
              </a:rPr>
              <a:t>lane_count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5. target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99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50341" y="943757"/>
            <a:ext cx="494454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data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86" y="1566008"/>
            <a:ext cx="7704752" cy="22323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55576" y="4365104"/>
            <a:ext cx="7416824" cy="1944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19566" y="4905233"/>
            <a:ext cx="2664296" cy="863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일반국도 </a:t>
            </a:r>
            <a:r>
              <a:rPr lang="en-US" altLang="ko-KR" dirty="0" smtClean="0">
                <a:solidFill>
                  <a:schemeClr val="tx1"/>
                </a:solidFill>
              </a:rPr>
              <a:t>11</a:t>
            </a:r>
            <a:r>
              <a:rPr lang="ko-KR" altLang="en-US" dirty="0" smtClean="0">
                <a:solidFill>
                  <a:schemeClr val="tx1"/>
                </a:solidFill>
              </a:rPr>
              <a:t>번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일반국도 </a:t>
            </a:r>
            <a:r>
              <a:rPr lang="en-US" altLang="ko-KR" dirty="0" smtClean="0">
                <a:solidFill>
                  <a:schemeClr val="tx1"/>
                </a:solidFill>
              </a:rPr>
              <a:t>12</a:t>
            </a:r>
            <a:r>
              <a:rPr lang="ko-KR" altLang="en-US" dirty="0" smtClean="0">
                <a:solidFill>
                  <a:schemeClr val="tx1"/>
                </a:solidFill>
              </a:rPr>
              <a:t>번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일반국도 </a:t>
            </a:r>
            <a:r>
              <a:rPr lang="en-US" altLang="ko-KR" dirty="0" smtClean="0">
                <a:solidFill>
                  <a:schemeClr val="tx1"/>
                </a:solidFill>
              </a:rPr>
              <a:t>16</a:t>
            </a:r>
            <a:r>
              <a:rPr lang="ko-KR" altLang="en-US" dirty="0" smtClean="0">
                <a:solidFill>
                  <a:schemeClr val="tx1"/>
                </a:solidFill>
              </a:rPr>
              <a:t>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일반국도 </a:t>
            </a:r>
            <a:r>
              <a:rPr lang="en-US" altLang="ko-KR" dirty="0" smtClean="0">
                <a:solidFill>
                  <a:schemeClr val="tx1"/>
                </a:solidFill>
              </a:rPr>
              <a:t>95</a:t>
            </a:r>
            <a:r>
              <a:rPr lang="ko-KR" altLang="en-US" dirty="0" smtClean="0">
                <a:solidFill>
                  <a:schemeClr val="tx1"/>
                </a:solidFill>
              </a:rPr>
              <a:t>번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일반국도 </a:t>
            </a:r>
            <a:r>
              <a:rPr lang="en-US" altLang="ko-KR" dirty="0" smtClean="0">
                <a:solidFill>
                  <a:schemeClr val="tx1"/>
                </a:solidFill>
              </a:rPr>
              <a:t>99</a:t>
            </a:r>
            <a:r>
              <a:rPr lang="ko-KR" altLang="en-US" dirty="0" smtClean="0">
                <a:solidFill>
                  <a:schemeClr val="tx1"/>
                </a:solidFill>
              </a:rPr>
              <a:t>번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83968" y="4725144"/>
            <a:ext cx="2736304" cy="129614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제일 많이 측정이 됨</a:t>
            </a:r>
            <a:r>
              <a:rPr lang="en-US" altLang="ko-KR" dirty="0" smtClean="0">
                <a:solidFill>
                  <a:schemeClr val="tx1"/>
                </a:solidFill>
              </a:rPr>
              <a:t>. =&gt; </a:t>
            </a:r>
            <a:r>
              <a:rPr lang="ko-KR" altLang="en-US" dirty="0" smtClean="0">
                <a:solidFill>
                  <a:schemeClr val="tx1"/>
                </a:solidFill>
              </a:rPr>
              <a:t>교통량 원활</a:t>
            </a:r>
            <a:r>
              <a:rPr lang="en-US" altLang="ko-KR" dirty="0" smtClean="0">
                <a:solidFill>
                  <a:schemeClr val="tx1"/>
                </a:solidFill>
              </a:rPr>
              <a:t>??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42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195736" y="737705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분포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6348" y="1628301"/>
            <a:ext cx="468247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data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87834"/>
            <a:ext cx="6668742" cy="53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17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8205" y="705929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분포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2" y="1198191"/>
            <a:ext cx="7336855" cy="543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12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8205" y="762219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Target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분포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38050"/>
            <a:ext cx="4608512" cy="46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06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507420" y="548680"/>
            <a:ext cx="2355998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400" noProof="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&lt;</a:t>
            </a:r>
            <a:r>
              <a:rPr lang="ko-KR" altLang="en-US" sz="4400" noProof="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목차</a:t>
            </a:r>
            <a:r>
              <a:rPr lang="en-US" altLang="ko-KR" sz="4400" noProof="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&gt;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808" y="1412776"/>
            <a:ext cx="45063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 smtClean="0">
                <a:solidFill>
                  <a:srgbClr val="0173D4"/>
                </a:solidFill>
                <a:cs typeface="Arial" pitchFamily="34" charset="0"/>
              </a:rPr>
              <a:t>I. </a:t>
            </a:r>
            <a:r>
              <a:rPr lang="ko-KR" altLang="en-US" sz="2400" b="1" dirty="0" smtClean="0">
                <a:solidFill>
                  <a:srgbClr val="0173D4"/>
                </a:solidFill>
                <a:cs typeface="Arial" pitchFamily="34" charset="0"/>
              </a:rPr>
              <a:t>주제선정</a:t>
            </a:r>
            <a:endParaRPr lang="en-US" altLang="ko-KR" sz="2400" b="1" dirty="0" smtClean="0">
              <a:solidFill>
                <a:srgbClr val="0173D4"/>
              </a:solidFill>
              <a:cs typeface="Arial" pitchFamily="34" charset="0"/>
            </a:endParaRPr>
          </a:p>
          <a:p>
            <a:pPr algn="just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1.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프로젝트 배경 및 목표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2400" b="1" dirty="0" smtClean="0">
                <a:solidFill>
                  <a:srgbClr val="0173D4"/>
                </a:solidFill>
                <a:cs typeface="Arial" pitchFamily="34" charset="0"/>
              </a:rPr>
              <a:t>II. </a:t>
            </a:r>
            <a:r>
              <a:rPr lang="ko-KR" altLang="en-US" sz="2400" b="1" dirty="0" smtClean="0">
                <a:solidFill>
                  <a:srgbClr val="0173D4"/>
                </a:solidFill>
                <a:cs typeface="Arial" pitchFamily="34" charset="0"/>
              </a:rPr>
              <a:t>데이터 설명</a:t>
            </a:r>
            <a:endParaRPr lang="en-US" altLang="ko-KR" sz="2400" b="1" dirty="0" smtClean="0">
              <a:solidFill>
                <a:srgbClr val="0173D4"/>
              </a:solidFill>
              <a:cs typeface="Arial" pitchFamily="34" charset="0"/>
            </a:endParaRPr>
          </a:p>
          <a:p>
            <a:pPr algn="just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1.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EDA </a:t>
            </a:r>
          </a:p>
          <a:p>
            <a:pPr algn="just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2. Feature Engineering</a:t>
            </a:r>
          </a:p>
          <a:p>
            <a:pPr algn="just"/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2400" b="1" dirty="0" smtClean="0">
                <a:solidFill>
                  <a:srgbClr val="0173D4"/>
                </a:solidFill>
                <a:cs typeface="Arial" pitchFamily="34" charset="0"/>
              </a:rPr>
              <a:t>III. </a:t>
            </a:r>
            <a:r>
              <a:rPr lang="ko-KR" altLang="en-US" sz="2400" b="1" dirty="0" smtClean="0">
                <a:solidFill>
                  <a:srgbClr val="0173D4"/>
                </a:solidFill>
                <a:cs typeface="Arial" pitchFamily="34" charset="0"/>
              </a:rPr>
              <a:t>데이터 분석</a:t>
            </a:r>
            <a:endParaRPr lang="en-US" altLang="ko-KR" sz="2400" b="1" dirty="0" smtClean="0">
              <a:solidFill>
                <a:srgbClr val="0173D4"/>
              </a:solidFill>
              <a:cs typeface="Arial" pitchFamily="34" charset="0"/>
            </a:endParaRPr>
          </a:p>
          <a:p>
            <a:pPr algn="just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1.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모델링 설명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2.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모델링 결과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2400" b="1" dirty="0" smtClean="0">
                <a:solidFill>
                  <a:srgbClr val="0173D4"/>
                </a:solidFill>
                <a:cs typeface="Arial" pitchFamily="34" charset="0"/>
              </a:rPr>
              <a:t>III</a:t>
            </a:r>
            <a:r>
              <a:rPr lang="en-US" altLang="ko-KR" sz="2400" b="1" dirty="0">
                <a:solidFill>
                  <a:srgbClr val="0173D4"/>
                </a:solidFill>
                <a:cs typeface="Arial" pitchFamily="34" charset="0"/>
              </a:rPr>
              <a:t>I</a:t>
            </a:r>
            <a:r>
              <a:rPr lang="en-US" altLang="ko-KR" sz="2400" b="1" dirty="0" smtClean="0">
                <a:solidFill>
                  <a:srgbClr val="0173D4"/>
                </a:solidFill>
                <a:cs typeface="Arial" pitchFamily="34" charset="0"/>
              </a:rPr>
              <a:t>. </a:t>
            </a:r>
            <a:r>
              <a:rPr lang="ko-KR" altLang="en-US" sz="2400" b="1" dirty="0" smtClean="0">
                <a:solidFill>
                  <a:srgbClr val="0173D4"/>
                </a:solidFill>
                <a:cs typeface="Arial" pitchFamily="34" charset="0"/>
              </a:rPr>
              <a:t>대회 결과</a:t>
            </a:r>
            <a:endParaRPr lang="en-US" altLang="ko-KR" sz="2400" b="1" dirty="0">
              <a:solidFill>
                <a:srgbClr val="0173D4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8205" y="762219"/>
            <a:ext cx="401536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분포</a:t>
            </a:r>
            <a:endParaRPr lang="en-US" altLang="ko-KR" sz="1400" b="1" dirty="0" smtClean="0">
              <a:solidFill>
                <a:srgbClr val="0173D4"/>
              </a:solidFill>
              <a:cs typeface="Arial" pitchFamily="34" charset="0"/>
            </a:endParaRPr>
          </a:p>
          <a:p>
            <a:pPr algn="ctr"/>
            <a:r>
              <a:rPr lang="en-US" altLang="ko-KR" sz="1400" b="1" dirty="0" err="1" smtClean="0">
                <a:solidFill>
                  <a:srgbClr val="0173D4"/>
                </a:solidFill>
                <a:cs typeface="Arial" pitchFamily="34" charset="0"/>
              </a:rPr>
              <a:t>road_name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/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최대 속도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/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최저속도 비교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4052222" cy="4998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484784"/>
            <a:ext cx="43719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00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8205" y="608331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분포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71415"/>
            <a:ext cx="8702848" cy="27602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77788" y="450912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(</a:t>
            </a:r>
            <a:r>
              <a:rPr lang="en-US" altLang="ko-KR" b="1" dirty="0" err="1">
                <a:solidFill>
                  <a:srgbClr val="0173D4"/>
                </a:solidFill>
                <a:cs typeface="Arial" pitchFamily="34" charset="0"/>
              </a:rPr>
              <a:t>road_name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/</a:t>
            </a:r>
            <a:r>
              <a:rPr lang="ko-KR" altLang="en-US" b="1" dirty="0">
                <a:solidFill>
                  <a:srgbClr val="0173D4"/>
                </a:solidFill>
                <a:cs typeface="Arial" pitchFamily="34" charset="0"/>
              </a:rPr>
              <a:t>최대속도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/ </a:t>
            </a:r>
            <a:r>
              <a:rPr lang="ko-KR" altLang="en-US" b="1" dirty="0">
                <a:solidFill>
                  <a:srgbClr val="0173D4"/>
                </a:solidFill>
                <a:cs typeface="Arial" pitchFamily="34" charset="0"/>
              </a:rPr>
              <a:t>최저속도 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3</a:t>
            </a:r>
            <a:r>
              <a:rPr lang="en-US" altLang="ko-KR" b="1" dirty="0" smtClean="0">
                <a:solidFill>
                  <a:srgbClr val="0173D4"/>
                </a:solidFill>
                <a:cs typeface="Arial" pitchFamily="34" charset="0"/>
              </a:rPr>
              <a:t>0km</a:t>
            </a:r>
            <a:r>
              <a:rPr lang="ko-KR" altLang="en-US" b="1" dirty="0" smtClean="0">
                <a:solidFill>
                  <a:srgbClr val="0173D4"/>
                </a:solidFill>
                <a:cs typeface="Arial" pitchFamily="34" charset="0"/>
              </a:rPr>
              <a:t> 비교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31" y="4393050"/>
            <a:ext cx="3921373" cy="16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88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58205" y="608331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분포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62365"/>
            <a:ext cx="8990880" cy="259228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9552" y="43651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(</a:t>
            </a:r>
            <a:r>
              <a:rPr lang="en-US" altLang="ko-KR" b="1" dirty="0" err="1">
                <a:solidFill>
                  <a:srgbClr val="0173D4"/>
                </a:solidFill>
                <a:cs typeface="Arial" pitchFamily="34" charset="0"/>
              </a:rPr>
              <a:t>road_name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/</a:t>
            </a:r>
            <a:r>
              <a:rPr lang="ko-KR" altLang="en-US" b="1" dirty="0">
                <a:solidFill>
                  <a:srgbClr val="0173D4"/>
                </a:solidFill>
                <a:cs typeface="Arial" pitchFamily="34" charset="0"/>
              </a:rPr>
              <a:t>최대속도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/ </a:t>
            </a:r>
            <a:r>
              <a:rPr lang="ko-KR" altLang="en-US" b="1" dirty="0">
                <a:solidFill>
                  <a:srgbClr val="0173D4"/>
                </a:solidFill>
                <a:cs typeface="Arial" pitchFamily="34" charset="0"/>
              </a:rPr>
              <a:t>최저속도 </a:t>
            </a:r>
            <a:r>
              <a:rPr lang="en-US" altLang="ko-KR" b="1" dirty="0" smtClean="0">
                <a:solidFill>
                  <a:srgbClr val="0173D4"/>
                </a:solidFill>
                <a:cs typeface="Arial" pitchFamily="34" charset="0"/>
              </a:rPr>
              <a:t>50km </a:t>
            </a:r>
            <a:r>
              <a:rPr lang="ko-KR" altLang="en-US" b="1" dirty="0" smtClean="0">
                <a:solidFill>
                  <a:srgbClr val="0173D4"/>
                </a:solidFill>
                <a:cs typeface="Arial" pitchFamily="34" charset="0"/>
              </a:rPr>
              <a:t>비교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697848"/>
            <a:ext cx="3240360" cy="30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08" y="1196752"/>
            <a:ext cx="8784976" cy="2113025"/>
          </a:xfrm>
          <a:prstGeom prst="rect">
            <a:avLst/>
          </a:prstGeom>
        </p:spPr>
      </p:pic>
      <p:sp>
        <p:nvSpPr>
          <p:cNvPr id="21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58205" y="762219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분포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4293096"/>
            <a:ext cx="389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(</a:t>
            </a:r>
            <a:r>
              <a:rPr lang="en-US" altLang="ko-KR" b="1" dirty="0" err="1">
                <a:solidFill>
                  <a:srgbClr val="0173D4"/>
                </a:solidFill>
                <a:cs typeface="Arial" pitchFamily="34" charset="0"/>
              </a:rPr>
              <a:t>road_name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/</a:t>
            </a:r>
            <a:r>
              <a:rPr lang="ko-KR" altLang="en-US" b="1" dirty="0">
                <a:solidFill>
                  <a:srgbClr val="0173D4"/>
                </a:solidFill>
                <a:cs typeface="Arial" pitchFamily="34" charset="0"/>
              </a:rPr>
              <a:t>최대속도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/ </a:t>
            </a:r>
            <a:r>
              <a:rPr lang="ko-KR" altLang="en-US" b="1" dirty="0">
                <a:solidFill>
                  <a:srgbClr val="0173D4"/>
                </a:solidFill>
                <a:cs typeface="Arial" pitchFamily="34" charset="0"/>
              </a:rPr>
              <a:t>최저속도 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60km </a:t>
            </a:r>
            <a:r>
              <a:rPr lang="ko-KR" altLang="en-US" b="1" dirty="0" smtClean="0">
                <a:solidFill>
                  <a:srgbClr val="0173D4"/>
                </a:solidFill>
                <a:cs typeface="Arial" pitchFamily="34" charset="0"/>
              </a:rPr>
              <a:t>비교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423173"/>
            <a:ext cx="2304256" cy="32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53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58205" y="608331"/>
            <a:ext cx="4015364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분포</a:t>
            </a:r>
            <a:endParaRPr lang="en-US" altLang="ko-KR" sz="1400" b="1" dirty="0" smtClean="0">
              <a:solidFill>
                <a:srgbClr val="0173D4"/>
              </a:solidFill>
              <a:cs typeface="Arial" pitchFamily="34" charset="0"/>
            </a:endParaRPr>
          </a:p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(</a:t>
            </a:r>
            <a:r>
              <a:rPr lang="en-US" altLang="ko-KR" sz="1400" b="1" dirty="0" err="1" smtClean="0">
                <a:solidFill>
                  <a:srgbClr val="0173D4"/>
                </a:solidFill>
                <a:cs typeface="Arial" pitchFamily="34" charset="0"/>
              </a:rPr>
              <a:t>road_name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/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최대속도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/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최저속도 비교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)</a:t>
            </a:r>
          </a:p>
          <a:p>
            <a:pPr algn="ctr"/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455" y="4037496"/>
            <a:ext cx="3149710" cy="26726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4" y="1480250"/>
            <a:ext cx="8568952" cy="241347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7424" y="5003698"/>
            <a:ext cx="4497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(</a:t>
            </a:r>
            <a:r>
              <a:rPr lang="en-US" altLang="ko-KR" b="1" dirty="0" err="1">
                <a:solidFill>
                  <a:srgbClr val="0173D4"/>
                </a:solidFill>
                <a:cs typeface="Arial" pitchFamily="34" charset="0"/>
              </a:rPr>
              <a:t>road_name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/</a:t>
            </a:r>
            <a:r>
              <a:rPr lang="ko-KR" altLang="en-US" b="1" dirty="0">
                <a:solidFill>
                  <a:srgbClr val="0173D4"/>
                </a:solidFill>
                <a:cs typeface="Arial" pitchFamily="34" charset="0"/>
              </a:rPr>
              <a:t>최대속도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/ </a:t>
            </a:r>
            <a:r>
              <a:rPr lang="ko-KR" altLang="en-US" b="1" dirty="0">
                <a:solidFill>
                  <a:srgbClr val="0173D4"/>
                </a:solidFill>
                <a:cs typeface="Arial" pitchFamily="34" charset="0"/>
              </a:rPr>
              <a:t>최저속도 </a:t>
            </a:r>
            <a:r>
              <a:rPr lang="en-US" altLang="ko-KR" b="1" dirty="0" smtClean="0">
                <a:solidFill>
                  <a:srgbClr val="0173D4"/>
                </a:solidFill>
                <a:cs typeface="Arial" pitchFamily="34" charset="0"/>
              </a:rPr>
              <a:t>70km</a:t>
            </a:r>
            <a:r>
              <a:rPr lang="ko-KR" altLang="en-US" b="1" dirty="0" smtClean="0">
                <a:solidFill>
                  <a:srgbClr val="0173D4"/>
                </a:solidFill>
                <a:cs typeface="Arial" pitchFamily="34" charset="0"/>
              </a:rPr>
              <a:t>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278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8" y="1629011"/>
            <a:ext cx="8990880" cy="21662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077072"/>
            <a:ext cx="4495800" cy="2152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776" y="1010206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분포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5416" y="4725144"/>
            <a:ext cx="3409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(</a:t>
            </a:r>
            <a:r>
              <a:rPr lang="en-US" altLang="ko-KR" b="1" dirty="0" err="1">
                <a:solidFill>
                  <a:srgbClr val="0173D4"/>
                </a:solidFill>
                <a:cs typeface="Arial" pitchFamily="34" charset="0"/>
              </a:rPr>
              <a:t>road_name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/</a:t>
            </a:r>
            <a:r>
              <a:rPr lang="ko-KR" altLang="en-US" b="1" dirty="0">
                <a:solidFill>
                  <a:srgbClr val="0173D4"/>
                </a:solidFill>
                <a:cs typeface="Arial" pitchFamily="34" charset="0"/>
              </a:rPr>
              <a:t>최대속도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/ </a:t>
            </a:r>
            <a:r>
              <a:rPr lang="ko-KR" altLang="en-US" b="1" dirty="0">
                <a:solidFill>
                  <a:srgbClr val="0173D4"/>
                </a:solidFill>
                <a:cs typeface="Arial" pitchFamily="34" charset="0"/>
              </a:rPr>
              <a:t>최저속도 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80km </a:t>
            </a:r>
            <a:r>
              <a:rPr lang="ko-KR" altLang="en-US" b="1" dirty="0" smtClean="0">
                <a:solidFill>
                  <a:srgbClr val="0173D4"/>
                </a:solidFill>
                <a:cs typeface="Arial" pitchFamily="34" charset="0"/>
              </a:rPr>
              <a:t>비교</a:t>
            </a:r>
            <a:r>
              <a:rPr lang="en-US" altLang="ko-KR" b="1" dirty="0">
                <a:solidFill>
                  <a:srgbClr val="0173D4"/>
                </a:solidFill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01625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23728" y="993241"/>
            <a:ext cx="401536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분포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(</a:t>
            </a:r>
            <a:r>
              <a:rPr lang="en-US" altLang="ko-KR" sz="1400" b="1" dirty="0" err="1" smtClean="0">
                <a:solidFill>
                  <a:srgbClr val="0173D4"/>
                </a:solidFill>
                <a:cs typeface="Arial" pitchFamily="34" charset="0"/>
              </a:rPr>
              <a:t>road_type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/</a:t>
            </a:r>
            <a:r>
              <a:rPr lang="en-US" altLang="ko-KR" sz="1400" b="1" dirty="0" err="1" smtClean="0">
                <a:solidFill>
                  <a:srgbClr val="0173D4"/>
                </a:solidFill>
                <a:cs typeface="Arial" pitchFamily="34" charset="0"/>
              </a:rPr>
              <a:t>maximum_speed_limit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)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" y="1772816"/>
            <a:ext cx="893554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04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2586" y="1509717"/>
            <a:ext cx="210990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0173D4"/>
                </a:solidFill>
                <a:cs typeface="Arial" pitchFamily="34" charset="0"/>
              </a:rPr>
              <a:t>요일별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target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통계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275" y="808284"/>
            <a:ext cx="20632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0173D4"/>
                </a:solidFill>
                <a:cs typeface="Arial" pitchFamily="34" charset="0"/>
              </a:rPr>
              <a:t>요일별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/ </a:t>
            </a:r>
            <a:r>
              <a:rPr lang="ko-KR" altLang="en-US" sz="1400" b="1" dirty="0" err="1" smtClean="0">
                <a:solidFill>
                  <a:srgbClr val="0173D4"/>
                </a:solidFill>
                <a:cs typeface="Arial" pitchFamily="34" charset="0"/>
              </a:rPr>
              <a:t>새벽시간대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 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" y="2089512"/>
            <a:ext cx="1457325" cy="2400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83" y="1338141"/>
            <a:ext cx="2140418" cy="48179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579" y="2118856"/>
            <a:ext cx="2855360" cy="347020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579717" y="2852936"/>
            <a:ext cx="16160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131840" y="2996952"/>
            <a:ext cx="23042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45305" y="1509718"/>
            <a:ext cx="183001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0173D4"/>
                </a:solidFill>
                <a:cs typeface="Arial" pitchFamily="34" charset="0"/>
              </a:rPr>
              <a:t>요일별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target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통계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87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09640" y="993241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상관관계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5038725" cy="1571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002995"/>
            <a:ext cx="3267075" cy="5738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2392" y="3718292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Train 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상관관계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0930" y="4221088"/>
            <a:ext cx="4572000" cy="1200329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road_type</a:t>
            </a:r>
            <a:r>
              <a:rPr lang="ko-KR" altLang="en-US" dirty="0"/>
              <a:t>와 </a:t>
            </a:r>
            <a:r>
              <a:rPr lang="en-US" altLang="ko-KR" dirty="0" err="1"/>
              <a:t>weight_restricted</a:t>
            </a:r>
            <a:r>
              <a:rPr lang="en-US" altLang="ko-KR" dirty="0"/>
              <a:t> </a:t>
            </a:r>
            <a:r>
              <a:rPr lang="ko-KR" altLang="en-US" dirty="0"/>
              <a:t>상관관계 높다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maximum_speed_limit</a:t>
            </a:r>
            <a:r>
              <a:rPr lang="ko-KR" altLang="en-US" dirty="0"/>
              <a:t>과 </a:t>
            </a:r>
            <a:r>
              <a:rPr lang="en-US" altLang="ko-KR" dirty="0" err="1"/>
              <a:t>road_rating</a:t>
            </a:r>
            <a:r>
              <a:rPr lang="en-US" altLang="ko-KR" dirty="0"/>
              <a:t>, </a:t>
            </a:r>
            <a:r>
              <a:rPr lang="en-US" altLang="ko-KR" dirty="0" err="1"/>
              <a:t>lane_count</a:t>
            </a:r>
            <a:r>
              <a:rPr lang="en-US" altLang="ko-KR" dirty="0"/>
              <a:t>, target </a:t>
            </a:r>
            <a:r>
              <a:rPr lang="ko-KR" altLang="en-US" dirty="0" err="1"/>
              <a:t>어느정도</a:t>
            </a:r>
            <a:r>
              <a:rPr lang="ko-KR" altLang="en-US" dirty="0"/>
              <a:t> 상관</a:t>
            </a:r>
            <a:r>
              <a:rPr lang="en-US" altLang="ko-KR" dirty="0"/>
              <a:t>(0.3~0.4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04" y="6045058"/>
            <a:ext cx="5133277" cy="506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910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395536" y="116632"/>
            <a:ext cx="8748464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외부데이터 또는 파생변수추가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3688" y="667635"/>
            <a:ext cx="518219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173D4"/>
                </a:solidFill>
                <a:cs typeface="Arial" pitchFamily="34" charset="0"/>
              </a:rPr>
              <a:t>위도</a:t>
            </a:r>
            <a:r>
              <a:rPr lang="en-US" altLang="ko-KR" sz="2400" b="1" dirty="0" smtClean="0">
                <a:solidFill>
                  <a:srgbClr val="0173D4"/>
                </a:solidFill>
                <a:cs typeface="Arial" pitchFamily="34" charset="0"/>
              </a:rPr>
              <a:t>/ </a:t>
            </a:r>
            <a:r>
              <a:rPr lang="ko-KR" altLang="en-US" sz="2400" b="1" dirty="0" smtClean="0">
                <a:solidFill>
                  <a:srgbClr val="0173D4"/>
                </a:solidFill>
                <a:cs typeface="Arial" pitchFamily="34" charset="0"/>
              </a:rPr>
              <a:t>경도차이  </a:t>
            </a:r>
            <a:endParaRPr lang="ko-KR" altLang="en-US" sz="2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59" y="3096472"/>
            <a:ext cx="4698110" cy="30243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302106"/>
            <a:ext cx="5172075" cy="1219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924944"/>
            <a:ext cx="389989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1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1475656" y="1440694"/>
            <a:ext cx="6072230" cy="616354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itchFamily="18" charset="0"/>
                <a:ea typeface="+mj-ea"/>
                <a:cs typeface="Arial" pitchFamily="34" charset="0"/>
              </a:rPr>
              <a:t>주제 선정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1771" y="2130196"/>
            <a:ext cx="7200000" cy="17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059832" y="2577284"/>
            <a:ext cx="733430" cy="733430"/>
            <a:chOff x="714348" y="2305066"/>
            <a:chExt cx="733430" cy="733430"/>
          </a:xfrm>
        </p:grpSpPr>
        <p:sp>
          <p:nvSpPr>
            <p:cNvPr id="11" name="타원 10"/>
            <p:cNvSpPr/>
            <p:nvPr/>
          </p:nvSpPr>
          <p:spPr>
            <a:xfrm>
              <a:off x="714348" y="2305066"/>
              <a:ext cx="733430" cy="733430"/>
            </a:xfrm>
            <a:prstGeom prst="ellipse">
              <a:avLst/>
            </a:prstGeom>
            <a:solidFill>
              <a:srgbClr val="85D3F7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ko-KR" altLang="en-US" sz="14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12" name="그림 11" descr="14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063" y="2473781"/>
              <a:ext cx="396000" cy="396000"/>
            </a:xfrm>
            <a:prstGeom prst="rect">
              <a:avLst/>
            </a:prstGeom>
          </p:spPr>
        </p:pic>
      </p:grpSp>
      <p:grpSp>
        <p:nvGrpSpPr>
          <p:cNvPr id="15" name="그룹 12"/>
          <p:cNvGrpSpPr/>
          <p:nvPr/>
        </p:nvGrpSpPr>
        <p:grpSpPr>
          <a:xfrm>
            <a:off x="3062835" y="4235114"/>
            <a:ext cx="733430" cy="733430"/>
            <a:chOff x="4786314" y="2305066"/>
            <a:chExt cx="733430" cy="733430"/>
          </a:xfrm>
        </p:grpSpPr>
        <p:sp>
          <p:nvSpPr>
            <p:cNvPr id="16" name="타원 15"/>
            <p:cNvSpPr/>
            <p:nvPr/>
          </p:nvSpPr>
          <p:spPr>
            <a:xfrm>
              <a:off x="4786314" y="2305066"/>
              <a:ext cx="733430" cy="733430"/>
            </a:xfrm>
            <a:prstGeom prst="ellipse">
              <a:avLst/>
            </a:prstGeom>
            <a:solidFill>
              <a:srgbClr val="0173D4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ko-KR" altLang="en-US" sz="14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17" name="그림 16" descr="1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029" y="2473781"/>
              <a:ext cx="396000" cy="396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953965" y="2756087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504E4F"/>
                </a:solidFill>
                <a:cs typeface="Arial" pitchFamily="34" charset="0"/>
              </a:rPr>
              <a:t>프로젝트 배경 </a:t>
            </a:r>
            <a:endParaRPr lang="en-US" altLang="ko-KR" sz="1600" b="1" dirty="0" smtClean="0">
              <a:solidFill>
                <a:srgbClr val="504E4F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7944" y="4428458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504E4F"/>
                </a:solidFill>
                <a:cs typeface="Arial" pitchFamily="34" charset="0"/>
              </a:rPr>
              <a:t>프로젝트 목표 </a:t>
            </a:r>
            <a:endParaRPr lang="en-US" altLang="ko-KR" sz="1600" b="1" dirty="0" smtClean="0">
              <a:solidFill>
                <a:srgbClr val="504E4F"/>
              </a:solidFill>
              <a:cs typeface="Arial" pitchFamily="34" charset="0"/>
            </a:endParaRPr>
          </a:p>
        </p:txBody>
      </p:sp>
      <p:cxnSp>
        <p:nvCxnSpPr>
          <p:cNvPr id="3" name="직선 화살표 연결선 2"/>
          <p:cNvCxnSpPr>
            <a:stCxn id="11" idx="4"/>
            <a:endCxn id="16" idx="0"/>
          </p:cNvCxnSpPr>
          <p:nvPr/>
        </p:nvCxnSpPr>
        <p:spPr>
          <a:xfrm>
            <a:off x="3426547" y="3310714"/>
            <a:ext cx="3003" cy="92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395536" y="116632"/>
            <a:ext cx="8748464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외부데이터 또는 파생변수추가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3768" y="685275"/>
            <a:ext cx="401536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173D4"/>
                </a:solidFill>
                <a:cs typeface="Arial" pitchFamily="34" charset="0"/>
              </a:rPr>
              <a:t>제주공항까지 거리 파생변수 </a:t>
            </a:r>
            <a:endParaRPr lang="ko-KR" altLang="en-US" sz="2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12776"/>
            <a:ext cx="5976664" cy="52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89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395536" y="116632"/>
            <a:ext cx="8748464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외부데이터 또는 파생변수추가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8064896" cy="44939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1720" y="916785"/>
            <a:ext cx="469720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173D4"/>
                </a:solidFill>
                <a:cs typeface="Arial" pitchFamily="34" charset="0"/>
              </a:rPr>
              <a:t>제주 </a:t>
            </a:r>
            <a:r>
              <a:rPr lang="ko-KR" altLang="en-US" sz="2000" b="1" dirty="0" err="1" smtClean="0">
                <a:solidFill>
                  <a:srgbClr val="0173D4"/>
                </a:solidFill>
                <a:cs typeface="Arial" pitchFamily="34" charset="0"/>
              </a:rPr>
              <a:t>권역별</a:t>
            </a:r>
            <a:r>
              <a:rPr lang="ko-KR" altLang="en-US" sz="2000" b="1" dirty="0" smtClean="0">
                <a:solidFill>
                  <a:srgbClr val="0173D4"/>
                </a:solidFill>
                <a:cs typeface="Arial" pitchFamily="34" charset="0"/>
              </a:rPr>
              <a:t> 구분하여 파생 변수 추가</a:t>
            </a:r>
            <a:endParaRPr lang="ko-KR" altLang="en-US" sz="2000" b="1" dirty="0">
              <a:solidFill>
                <a:srgbClr val="0173D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111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107504" y="116632"/>
            <a:ext cx="8856984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외부데이터 또는 파생변수추가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44824"/>
            <a:ext cx="8589596" cy="39809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39752" y="916108"/>
            <a:ext cx="401536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173D4"/>
                </a:solidFill>
                <a:cs typeface="Arial" pitchFamily="34" charset="0"/>
              </a:rPr>
              <a:t>GPS </a:t>
            </a:r>
            <a:r>
              <a:rPr lang="ko-KR" altLang="en-US" sz="2000" b="1" dirty="0" smtClean="0">
                <a:solidFill>
                  <a:srgbClr val="0173D4"/>
                </a:solidFill>
                <a:cs typeface="Arial" pitchFamily="34" charset="0"/>
              </a:rPr>
              <a:t>정보 사용해서  파생 변수 추가</a:t>
            </a:r>
            <a:endParaRPr lang="ko-KR" altLang="en-US" sz="2000" b="1" dirty="0">
              <a:solidFill>
                <a:srgbClr val="0173D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189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107504" y="116632"/>
            <a:ext cx="8856984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(2) Feature </a:t>
            </a:r>
            <a:r>
              <a:rPr lang="en-US" altLang="ko-KR" sz="2400" dirty="0" err="1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engnieering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변수처리</a:t>
            </a:r>
            <a:endParaRPr lang="ko-KR" altLang="en-US" sz="2400" dirty="0">
              <a:solidFill>
                <a:schemeClr val="tx2"/>
              </a:solidFill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1277862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레이블 </a:t>
            </a:r>
            <a:r>
              <a:rPr lang="ko-KR" altLang="en-US" sz="1400" b="1" dirty="0" err="1" smtClean="0">
                <a:solidFill>
                  <a:srgbClr val="0173D4"/>
                </a:solidFill>
                <a:cs typeface="Arial" pitchFamily="34" charset="0"/>
              </a:rPr>
              <a:t>인코딩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6836" y="1277862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One hot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 </a:t>
            </a:r>
            <a:r>
              <a:rPr lang="ko-KR" altLang="en-US" sz="1400" b="1" dirty="0" err="1" smtClean="0">
                <a:solidFill>
                  <a:srgbClr val="0173D4"/>
                </a:solidFill>
                <a:cs typeface="Arial" pitchFamily="34" charset="0"/>
              </a:rPr>
              <a:t>인코딩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4" y="2132856"/>
            <a:ext cx="4165520" cy="25922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248" y="2132856"/>
            <a:ext cx="452624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42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107504" y="116632"/>
            <a:ext cx="8856984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(2) Feature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engineering-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변수처리</a:t>
            </a:r>
            <a:endParaRPr lang="ko-KR" altLang="en-US" sz="2400" dirty="0">
              <a:solidFill>
                <a:schemeClr val="tx2"/>
              </a:solidFill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34173" y="639427"/>
            <a:ext cx="4015364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0173D4"/>
                </a:solidFill>
                <a:cs typeface="Arial" pitchFamily="34" charset="0"/>
              </a:rPr>
              <a:t>Feature Scaling</a:t>
            </a:r>
            <a:endParaRPr lang="ko-KR" altLang="en-US" sz="32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4173" y="4117847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1. Min/max scaling.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98" y="1961599"/>
            <a:ext cx="7473844" cy="1720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4173" y="1509911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173D4"/>
                </a:solidFill>
                <a:cs typeface="Arial" pitchFamily="34" charset="0"/>
              </a:rPr>
              <a:t>1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. 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Standard method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27650" name="Picture 2" descr="카카오 매우 심각 상황…“완전 복구 얼마나 걸릴지 말하기 어렵다”&quot;- 헤럴드경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013176"/>
            <a:ext cx="1935785" cy="129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048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107504" y="116632"/>
            <a:ext cx="8856984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(2) Feature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engineering-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피처선택</a:t>
            </a:r>
            <a:endParaRPr lang="ko-KR" altLang="en-US" sz="2400" dirty="0">
              <a:solidFill>
                <a:schemeClr val="tx2"/>
              </a:solidFill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95736" y="565936"/>
            <a:ext cx="4015364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173D4"/>
                </a:solidFill>
                <a:cs typeface="Arial" pitchFamily="34" charset="0"/>
              </a:rPr>
              <a:t>피처 선택</a:t>
            </a:r>
            <a:endParaRPr lang="ko-KR" altLang="en-US" sz="32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416" y="1700809"/>
            <a:ext cx="3070460" cy="4832092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'id‘ </a:t>
            </a:r>
          </a:p>
          <a:p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base_date</a:t>
            </a:r>
            <a:r>
              <a:rPr lang="en-US" altLang="ko-KR" sz="1400" dirty="0" smtClean="0"/>
              <a:t>' </a:t>
            </a:r>
          </a:p>
          <a:p>
            <a:r>
              <a:rPr lang="en-US" altLang="ko-KR" sz="1400" dirty="0" smtClean="0"/>
              <a:t>'target' </a:t>
            </a:r>
          </a:p>
          <a:p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start_node_name</a:t>
            </a:r>
            <a:r>
              <a:rPr lang="en-US" altLang="ko-KR" sz="1400" dirty="0" smtClean="0"/>
              <a:t>' </a:t>
            </a:r>
          </a:p>
          <a:p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end_node_name</a:t>
            </a:r>
            <a:r>
              <a:rPr lang="en-US" altLang="ko-KR" sz="1400" dirty="0"/>
              <a:t>', </a:t>
            </a:r>
            <a:endParaRPr lang="en-US" altLang="ko-KR" sz="1400" dirty="0" smtClean="0"/>
          </a:p>
          <a:p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multi_linked</a:t>
            </a:r>
            <a:r>
              <a:rPr lang="en-US" altLang="ko-KR" sz="1400" dirty="0" smtClean="0"/>
              <a:t>' </a:t>
            </a:r>
          </a:p>
          <a:p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connect_code</a:t>
            </a:r>
            <a:r>
              <a:rPr lang="en-US" altLang="ko-KR" sz="1400" dirty="0"/>
              <a:t>', </a:t>
            </a:r>
          </a:p>
          <a:p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start_latitude</a:t>
            </a:r>
            <a:r>
              <a:rPr lang="en-US" altLang="ko-KR" sz="1400" dirty="0" smtClean="0"/>
              <a:t>‘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'</a:t>
            </a:r>
            <a:r>
              <a:rPr lang="en-US" altLang="ko-KR" sz="1400" dirty="0" err="1"/>
              <a:t>start_longitude</a:t>
            </a:r>
            <a:r>
              <a:rPr lang="en-US" altLang="ko-KR" sz="1400" dirty="0"/>
              <a:t>',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center_start</a:t>
            </a:r>
            <a:r>
              <a:rPr lang="en-US" altLang="ko-KR" sz="1400" dirty="0" smtClean="0"/>
              <a:t>‘</a:t>
            </a:r>
          </a:p>
          <a:p>
            <a:r>
              <a:rPr lang="en-US" altLang="ko-KR" sz="1400" dirty="0" smtClean="0"/>
              <a:t> '</a:t>
            </a:r>
            <a:r>
              <a:rPr lang="en-US" altLang="ko-KR" sz="1400" dirty="0" err="1" smtClean="0"/>
              <a:t>center_end</a:t>
            </a:r>
            <a:r>
              <a:rPr lang="en-US" altLang="ko-KR" sz="1400" dirty="0"/>
              <a:t>',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weight_restricted</a:t>
            </a:r>
            <a:r>
              <a:rPr lang="en-US" altLang="ko-KR" sz="1400" dirty="0"/>
              <a:t>', 'road_rating_0',</a:t>
            </a:r>
          </a:p>
          <a:p>
            <a:r>
              <a:rPr lang="en-US" altLang="ko-KR" sz="1400" dirty="0" smtClean="0"/>
              <a:t>'road_rating_1</a:t>
            </a:r>
            <a:r>
              <a:rPr lang="en-US" altLang="ko-KR" sz="1400" dirty="0"/>
              <a:t>', </a:t>
            </a:r>
            <a:endParaRPr lang="en-US" altLang="ko-KR" sz="1400" dirty="0" smtClean="0"/>
          </a:p>
          <a:p>
            <a:r>
              <a:rPr lang="en-US" altLang="ko-KR" sz="1400" dirty="0" smtClean="0"/>
              <a:t>'road_rating_2</a:t>
            </a:r>
            <a:r>
              <a:rPr lang="en-US" altLang="ko-KR" sz="1400" dirty="0"/>
              <a:t>', </a:t>
            </a:r>
            <a:endParaRPr lang="en-US" altLang="ko-KR" sz="1400" dirty="0" smtClean="0"/>
          </a:p>
          <a:p>
            <a:r>
              <a:rPr lang="en-US" altLang="ko-KR" sz="1400" dirty="0" smtClean="0"/>
              <a:t>'road_type_0</a:t>
            </a:r>
            <a:r>
              <a:rPr lang="en-US" altLang="ko-KR" sz="1400" dirty="0"/>
              <a:t>', </a:t>
            </a:r>
            <a:endParaRPr lang="en-US" altLang="ko-KR" sz="1400" dirty="0" smtClean="0"/>
          </a:p>
          <a:p>
            <a:r>
              <a:rPr lang="en-US" altLang="ko-KR" sz="1400" dirty="0" smtClean="0"/>
              <a:t>'road_type_1</a:t>
            </a:r>
            <a:r>
              <a:rPr lang="en-US" altLang="ko-KR" sz="1400" dirty="0"/>
              <a:t>',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start_turn_restricted</a:t>
            </a:r>
            <a:r>
              <a:rPr lang="en-US" altLang="ko-KR" sz="1400" dirty="0" smtClean="0"/>
              <a:t>',</a:t>
            </a:r>
          </a:p>
          <a:p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end_turn_restricted</a:t>
            </a:r>
            <a:r>
              <a:rPr lang="en-US" altLang="ko-KR" sz="1400" dirty="0"/>
              <a:t>',</a:t>
            </a:r>
          </a:p>
          <a:p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road_min</a:t>
            </a:r>
            <a:r>
              <a:rPr lang="en-US" altLang="ko-KR" sz="1400" dirty="0"/>
              <a:t>', '</a:t>
            </a:r>
            <a:r>
              <a:rPr lang="en-US" altLang="ko-KR" sz="1400" dirty="0" err="1"/>
              <a:t>road_max</a:t>
            </a:r>
            <a:r>
              <a:rPr lang="en-US" altLang="ko-KR" sz="1400" dirty="0"/>
              <a:t>', </a:t>
            </a:r>
            <a:endParaRPr lang="en-US" altLang="ko-KR" sz="1400" dirty="0" smtClean="0"/>
          </a:p>
          <a:p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road_std</a:t>
            </a:r>
            <a:r>
              <a:rPr lang="en-US" altLang="ko-KR" sz="1400" dirty="0" smtClean="0"/>
              <a:t>'</a:t>
            </a:r>
            <a:endParaRPr lang="en-US" altLang="ko-KR" sz="1400" dirty="0"/>
          </a:p>
          <a:p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road_name</a:t>
            </a:r>
            <a:r>
              <a:rPr lang="en-US" altLang="ko-KR" sz="1400" dirty="0" smtClean="0"/>
              <a:t>‘</a:t>
            </a:r>
          </a:p>
          <a:p>
            <a:r>
              <a:rPr lang="en-US" altLang="ko-KR" sz="1400" dirty="0" smtClean="0"/>
              <a:t>'</a:t>
            </a:r>
            <a:r>
              <a:rPr lang="en-US" altLang="ko-KR" sz="1400" dirty="0" err="1" smtClean="0"/>
              <a:t>road_code</a:t>
            </a:r>
            <a:r>
              <a:rPr lang="en-US" altLang="ko-KR" sz="1400" dirty="0"/>
              <a:t>'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88498" y="1241094"/>
            <a:ext cx="2664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173D4"/>
                </a:solidFill>
                <a:cs typeface="Arial" pitchFamily="34" charset="0"/>
              </a:rPr>
              <a:t>Train</a:t>
            </a:r>
            <a:endParaRPr lang="ko-KR" altLang="en-US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564" y="1700809"/>
            <a:ext cx="4935071" cy="30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35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1475656" y="1440694"/>
            <a:ext cx="6072230" cy="616354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chemeClr val="bg1"/>
                </a:solidFill>
                <a:latin typeface="Georgia" pitchFamily="18" charset="0"/>
                <a:ea typeface="+mj-ea"/>
                <a:cs typeface="Arial" pitchFamily="34" charset="0"/>
              </a:rPr>
              <a:t>데이터 분석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1771" y="2130196"/>
            <a:ext cx="7200000" cy="17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059832" y="2577284"/>
            <a:ext cx="733430" cy="733430"/>
            <a:chOff x="714348" y="2305066"/>
            <a:chExt cx="733430" cy="733430"/>
          </a:xfrm>
        </p:grpSpPr>
        <p:sp>
          <p:nvSpPr>
            <p:cNvPr id="11" name="타원 10"/>
            <p:cNvSpPr/>
            <p:nvPr/>
          </p:nvSpPr>
          <p:spPr>
            <a:xfrm>
              <a:off x="714348" y="2305066"/>
              <a:ext cx="733430" cy="733430"/>
            </a:xfrm>
            <a:prstGeom prst="ellipse">
              <a:avLst/>
            </a:prstGeom>
            <a:solidFill>
              <a:srgbClr val="85D3F7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ko-KR" altLang="en-US" sz="14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12" name="그림 11" descr="14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063" y="2473781"/>
              <a:ext cx="396000" cy="396000"/>
            </a:xfrm>
            <a:prstGeom prst="rect">
              <a:avLst/>
            </a:prstGeom>
          </p:spPr>
        </p:pic>
      </p:grpSp>
      <p:grpSp>
        <p:nvGrpSpPr>
          <p:cNvPr id="15" name="그룹 12"/>
          <p:cNvGrpSpPr/>
          <p:nvPr/>
        </p:nvGrpSpPr>
        <p:grpSpPr>
          <a:xfrm>
            <a:off x="3059832" y="4014924"/>
            <a:ext cx="733430" cy="733430"/>
            <a:chOff x="4786314" y="2305066"/>
            <a:chExt cx="733430" cy="733430"/>
          </a:xfrm>
        </p:grpSpPr>
        <p:sp>
          <p:nvSpPr>
            <p:cNvPr id="16" name="타원 15"/>
            <p:cNvSpPr/>
            <p:nvPr/>
          </p:nvSpPr>
          <p:spPr>
            <a:xfrm>
              <a:off x="4786314" y="2305066"/>
              <a:ext cx="733430" cy="733430"/>
            </a:xfrm>
            <a:prstGeom prst="ellipse">
              <a:avLst/>
            </a:prstGeom>
            <a:solidFill>
              <a:srgbClr val="0173D4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ko-KR" altLang="en-US" sz="14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17" name="그림 16" descr="1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029" y="2473781"/>
              <a:ext cx="396000" cy="396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4067944" y="2745999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504E4F"/>
                </a:solidFill>
                <a:cs typeface="Arial" pitchFamily="34" charset="0"/>
              </a:rPr>
              <a:t>모델링 설명</a:t>
            </a:r>
            <a:endParaRPr lang="en-US" altLang="ko-KR" sz="1600" b="1" dirty="0" smtClean="0">
              <a:solidFill>
                <a:srgbClr val="504E4F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7944" y="4168658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504E4F"/>
                </a:solidFill>
                <a:cs typeface="Arial" pitchFamily="34" charset="0"/>
              </a:rPr>
              <a:t>모델 결과</a:t>
            </a:r>
            <a:endParaRPr lang="en-US" altLang="ko-KR" sz="1600" b="1" dirty="0" smtClean="0">
              <a:solidFill>
                <a:srgbClr val="504E4F"/>
              </a:solidFill>
              <a:cs typeface="Arial" pitchFamily="34" charset="0"/>
            </a:endParaRPr>
          </a:p>
        </p:txBody>
      </p:sp>
      <p:cxnSp>
        <p:nvCxnSpPr>
          <p:cNvPr id="3" name="직선 화살표 연결선 2"/>
          <p:cNvCxnSpPr>
            <a:stCxn id="11" idx="4"/>
            <a:endCxn id="16" idx="0"/>
          </p:cNvCxnSpPr>
          <p:nvPr/>
        </p:nvCxnSpPr>
        <p:spPr>
          <a:xfrm>
            <a:off x="3426547" y="3310714"/>
            <a:ext cx="0" cy="70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86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107504" y="116632"/>
            <a:ext cx="8856984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3</a:t>
            </a: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분석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(3)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모델링 설명</a:t>
            </a:r>
            <a:endParaRPr lang="ko-KR" altLang="en-US" sz="2400" dirty="0">
              <a:solidFill>
                <a:schemeClr val="tx2"/>
              </a:solidFill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548" y="623720"/>
            <a:ext cx="8064896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173D4"/>
                </a:solidFill>
                <a:cs typeface="Arial" pitchFamily="34" charset="0"/>
              </a:rPr>
              <a:t>교통량 회귀 예측</a:t>
            </a:r>
            <a:r>
              <a:rPr lang="en-US" altLang="ko-KR" sz="3200" b="1" dirty="0" smtClean="0">
                <a:solidFill>
                  <a:srgbClr val="0173D4"/>
                </a:solidFill>
                <a:cs typeface="Arial" pitchFamily="34" charset="0"/>
              </a:rPr>
              <a:t>: </a:t>
            </a:r>
            <a:r>
              <a:rPr lang="ko-KR" altLang="en-US" sz="3200" b="1" dirty="0" smtClean="0">
                <a:solidFill>
                  <a:srgbClr val="0173D4"/>
                </a:solidFill>
                <a:cs typeface="Arial" pitchFamily="34" charset="0"/>
              </a:rPr>
              <a:t>모델링</a:t>
            </a:r>
            <a:r>
              <a:rPr lang="en-US" altLang="ko-KR" sz="3200" b="1" dirty="0" smtClean="0">
                <a:solidFill>
                  <a:srgbClr val="0173D4"/>
                </a:solidFill>
                <a:cs typeface="Arial" pitchFamily="34" charset="0"/>
              </a:rPr>
              <a:t>(</a:t>
            </a:r>
            <a:r>
              <a:rPr lang="ko-KR" altLang="en-US" sz="3200" b="1" dirty="0" err="1" smtClean="0">
                <a:solidFill>
                  <a:srgbClr val="0173D4"/>
                </a:solidFill>
                <a:cs typeface="Arial" pitchFamily="34" charset="0"/>
              </a:rPr>
              <a:t>부스팅</a:t>
            </a:r>
            <a:r>
              <a:rPr lang="ko-KR" altLang="en-US" sz="3200" b="1" dirty="0" smtClean="0">
                <a:solidFill>
                  <a:srgbClr val="0173D4"/>
                </a:solidFill>
                <a:cs typeface="Arial" pitchFamily="34" charset="0"/>
              </a:rPr>
              <a:t> 앙상블</a:t>
            </a:r>
            <a:r>
              <a:rPr lang="en-US" altLang="ko-KR" sz="3200" b="1" dirty="0" smtClean="0">
                <a:solidFill>
                  <a:srgbClr val="0173D4"/>
                </a:solidFill>
                <a:cs typeface="Arial" pitchFamily="34" charset="0"/>
              </a:rPr>
              <a:t>)</a:t>
            </a:r>
            <a:endParaRPr lang="ko-KR" altLang="en-US" sz="32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5308" y="2355441"/>
            <a:ext cx="819313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b="1" dirty="0" smtClean="0">
                <a:cs typeface="Arial" pitchFamily="34" charset="0"/>
              </a:rPr>
              <a:t>성능과 학습 능력이 우수한 </a:t>
            </a:r>
            <a:r>
              <a:rPr lang="en-US" altLang="ko-KR" sz="1600" b="1" dirty="0" err="1" smtClean="0">
                <a:cs typeface="Arial" pitchFamily="34" charset="0"/>
              </a:rPr>
              <a:t>Xgboost</a:t>
            </a:r>
            <a:r>
              <a:rPr lang="en-US" altLang="ko-KR" sz="1600" b="1" dirty="0" smtClean="0">
                <a:cs typeface="Arial" pitchFamily="34" charset="0"/>
              </a:rPr>
              <a:t>, </a:t>
            </a:r>
            <a:r>
              <a:rPr lang="en-US" altLang="ko-KR" sz="1600" b="1" dirty="0" err="1" smtClean="0">
                <a:cs typeface="Arial" pitchFamily="34" charset="0"/>
              </a:rPr>
              <a:t>LightGBM</a:t>
            </a:r>
            <a:r>
              <a:rPr lang="en-US" altLang="ko-KR" sz="1600" b="1" dirty="0" smtClean="0">
                <a:cs typeface="Arial" pitchFamily="34" charset="0"/>
              </a:rPr>
              <a:t>, </a:t>
            </a:r>
            <a:r>
              <a:rPr lang="en-US" altLang="ko-KR" sz="1600" b="1" dirty="0" err="1" smtClean="0">
                <a:cs typeface="Arial" pitchFamily="34" charset="0"/>
              </a:rPr>
              <a:t>Catboost</a:t>
            </a:r>
            <a:r>
              <a:rPr lang="en-US" altLang="ko-KR" sz="1600" b="1" dirty="0" smtClean="0">
                <a:cs typeface="Arial" pitchFamily="34" charset="0"/>
              </a:rPr>
              <a:t> </a:t>
            </a:r>
            <a:r>
              <a:rPr lang="ko-KR" altLang="en-US" sz="1600" b="1" dirty="0" smtClean="0">
                <a:cs typeface="Arial" pitchFamily="34" charset="0"/>
              </a:rPr>
              <a:t>모델을 각각 학습하고</a:t>
            </a:r>
            <a:r>
              <a:rPr lang="en-US" altLang="ko-KR" sz="1600" b="1" dirty="0" smtClean="0">
                <a:cs typeface="Arial" pitchFamily="34" charset="0"/>
              </a:rPr>
              <a:t>, </a:t>
            </a:r>
            <a:r>
              <a:rPr lang="ko-KR" altLang="en-US" sz="1600" b="1" dirty="0" smtClean="0">
                <a:cs typeface="Arial" pitchFamily="34" charset="0"/>
              </a:rPr>
              <a:t>평균 앙상블을 적용하여 최종 예측을 시도</a:t>
            </a:r>
            <a:endParaRPr lang="en-US" altLang="ko-KR" sz="1600" b="1" dirty="0" smtClean="0">
              <a:cs typeface="Arial" pitchFamily="34" charset="0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b="1" dirty="0" smtClean="0">
                <a:cs typeface="Arial" pitchFamily="34" charset="0"/>
              </a:rPr>
              <a:t>도로의 차량 평균속도 </a:t>
            </a:r>
            <a:r>
              <a:rPr lang="ko-KR" altLang="en-US" sz="1600" b="1" dirty="0" err="1" smtClean="0">
                <a:cs typeface="Arial" pitchFamily="34" charset="0"/>
              </a:rPr>
              <a:t>예측값에</a:t>
            </a:r>
            <a:r>
              <a:rPr lang="ko-KR" altLang="en-US" sz="1600" b="1" dirty="0" smtClean="0">
                <a:cs typeface="Arial" pitchFamily="34" charset="0"/>
              </a:rPr>
              <a:t> 영향을 미치는 각 변수 중요도 영향력에 대한 고찰</a:t>
            </a:r>
            <a:endParaRPr lang="en-US" altLang="ko-KR" sz="1600" b="1" dirty="0"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789040"/>
            <a:ext cx="266429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7030A0"/>
                </a:solidFill>
                <a:cs typeface="Arial" pitchFamily="34" charset="0"/>
              </a:rPr>
              <a:t>교통 및 도로구간 변수</a:t>
            </a:r>
            <a:endParaRPr lang="en-US" altLang="ko-KR" b="1" dirty="0" smtClean="0">
              <a:solidFill>
                <a:srgbClr val="7030A0"/>
              </a:solidFill>
              <a:cs typeface="Arial" pitchFamily="34" charset="0"/>
            </a:endParaRPr>
          </a:p>
          <a:p>
            <a:pPr algn="ctr"/>
            <a:r>
              <a:rPr lang="en-US" altLang="ko-KR" b="1" dirty="0" smtClean="0">
                <a:solidFill>
                  <a:srgbClr val="7030A0"/>
                </a:solidFill>
                <a:cs typeface="Arial" pitchFamily="34" charset="0"/>
              </a:rPr>
              <a:t>(</a:t>
            </a:r>
            <a:r>
              <a:rPr lang="ko-KR" altLang="en-US" b="1" dirty="0" smtClean="0">
                <a:solidFill>
                  <a:srgbClr val="7030A0"/>
                </a:solidFill>
                <a:cs typeface="Arial" pitchFamily="34" charset="0"/>
              </a:rPr>
              <a:t>내부 </a:t>
            </a:r>
            <a:r>
              <a:rPr lang="en-US" altLang="ko-KR" b="1" dirty="0" smtClean="0">
                <a:solidFill>
                  <a:srgbClr val="7030A0"/>
                </a:solidFill>
                <a:cs typeface="Arial" pitchFamily="34" charset="0"/>
              </a:rPr>
              <a:t>+ </a:t>
            </a:r>
            <a:r>
              <a:rPr lang="ko-KR" altLang="en-US" b="1" dirty="0" smtClean="0">
                <a:solidFill>
                  <a:srgbClr val="7030A0"/>
                </a:solidFill>
                <a:cs typeface="Arial" pitchFamily="34" charset="0"/>
              </a:rPr>
              <a:t>외부 데이터 </a:t>
            </a:r>
            <a:r>
              <a:rPr lang="en-US" altLang="ko-KR" b="1" dirty="0" smtClean="0">
                <a:solidFill>
                  <a:srgbClr val="7030A0"/>
                </a:solidFill>
                <a:cs typeface="Arial" pitchFamily="34" charset="0"/>
              </a:rPr>
              <a:t>+</a:t>
            </a:r>
            <a:r>
              <a:rPr lang="ko-KR" altLang="en-US" b="1" dirty="0" smtClean="0">
                <a:solidFill>
                  <a:srgbClr val="7030A0"/>
                </a:solidFill>
                <a:cs typeface="Arial" pitchFamily="34" charset="0"/>
              </a:rPr>
              <a:t>파생 변수 추가</a:t>
            </a:r>
            <a:endParaRPr lang="ko-KR" altLang="en-US" b="1" dirty="0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1481954"/>
            <a:ext cx="73549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  <a:cs typeface="Arial" pitchFamily="34" charset="0"/>
              </a:rPr>
              <a:t>교통 및 도로 구간 변수와 시간 변수를 사용하여 도로의 차량 평균속도</a:t>
            </a:r>
            <a:r>
              <a:rPr lang="en-US" altLang="ko-KR" b="1" dirty="0" smtClean="0">
                <a:solidFill>
                  <a:srgbClr val="FF0000"/>
                </a:solidFill>
                <a:cs typeface="Arial" pitchFamily="34" charset="0"/>
              </a:rPr>
              <a:t>(Km)</a:t>
            </a:r>
            <a:r>
              <a:rPr lang="ko-KR" altLang="en-US" b="1" dirty="0" smtClean="0">
                <a:solidFill>
                  <a:srgbClr val="FF0000"/>
                </a:solidFill>
                <a:cs typeface="Arial" pitchFamily="34" charset="0"/>
              </a:rPr>
              <a:t>를 예측하기 위해 설명이 가능한 </a:t>
            </a:r>
            <a:r>
              <a:rPr lang="en-US" altLang="ko-KR" b="1" dirty="0" smtClean="0">
                <a:solidFill>
                  <a:srgbClr val="FF0000"/>
                </a:solidFill>
                <a:cs typeface="Arial" pitchFamily="34" charset="0"/>
              </a:rPr>
              <a:t>Tree </a:t>
            </a:r>
            <a:r>
              <a:rPr lang="ko-KR" altLang="en-US" b="1" dirty="0" smtClean="0">
                <a:solidFill>
                  <a:srgbClr val="FF0000"/>
                </a:solidFill>
                <a:cs typeface="Arial" pitchFamily="34" charset="0"/>
              </a:rPr>
              <a:t>기반 </a:t>
            </a:r>
            <a:r>
              <a:rPr lang="en-US" altLang="ko-KR" b="1" dirty="0" smtClean="0">
                <a:solidFill>
                  <a:srgbClr val="FF0000"/>
                </a:solidFill>
                <a:cs typeface="Arial" pitchFamily="34" charset="0"/>
              </a:rPr>
              <a:t>boosting </a:t>
            </a:r>
            <a:r>
              <a:rPr lang="ko-KR" altLang="en-US" b="1" dirty="0" smtClean="0">
                <a:solidFill>
                  <a:srgbClr val="FF0000"/>
                </a:solidFill>
                <a:cs typeface="Arial" pitchFamily="34" charset="0"/>
              </a:rPr>
              <a:t>알고리즘 활용</a:t>
            </a:r>
            <a:endParaRPr lang="ko-KR" altLang="en-US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5661248"/>
            <a:ext cx="2664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7030A0"/>
                </a:solidFill>
                <a:cs typeface="Arial" pitchFamily="34" charset="0"/>
              </a:rPr>
              <a:t>시간</a:t>
            </a:r>
            <a:r>
              <a:rPr lang="en-US" altLang="ko-KR" b="1" dirty="0" smtClean="0">
                <a:solidFill>
                  <a:srgbClr val="7030A0"/>
                </a:solidFill>
                <a:cs typeface="Arial" pitchFamily="34" charset="0"/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  <a:cs typeface="Arial" pitchFamily="34" charset="0"/>
              </a:rPr>
              <a:t>날짜 변수</a:t>
            </a:r>
            <a:endParaRPr lang="en-US" altLang="ko-KR" b="1" dirty="0" smtClean="0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4" name="덧셈 기호 3"/>
          <p:cNvSpPr/>
          <p:nvPr/>
        </p:nvSpPr>
        <p:spPr>
          <a:xfrm>
            <a:off x="1259632" y="4930442"/>
            <a:ext cx="792088" cy="465439"/>
          </a:xfrm>
          <a:prstGeom prst="mathPlu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중괄호 4"/>
          <p:cNvSpPr/>
          <p:nvPr/>
        </p:nvSpPr>
        <p:spPr>
          <a:xfrm>
            <a:off x="3059832" y="4149080"/>
            <a:ext cx="576064" cy="16968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51920" y="3685178"/>
            <a:ext cx="453650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7030A0"/>
                </a:solidFill>
                <a:cs typeface="Arial" pitchFamily="34" charset="0"/>
              </a:rPr>
              <a:t>교통 및 도로구간 변수</a:t>
            </a:r>
            <a:endParaRPr lang="en-US" altLang="ko-KR" b="1" dirty="0" smtClean="0">
              <a:solidFill>
                <a:srgbClr val="7030A0"/>
              </a:solidFill>
              <a:cs typeface="Arial" pitchFamily="34" charset="0"/>
            </a:endParaRPr>
          </a:p>
          <a:p>
            <a:pPr algn="ctr"/>
            <a:r>
              <a:rPr lang="en-US" altLang="ko-KR" b="1" dirty="0" smtClean="0">
                <a:solidFill>
                  <a:srgbClr val="7030A0"/>
                </a:solidFill>
                <a:cs typeface="Arial" pitchFamily="34" charset="0"/>
              </a:rPr>
              <a:t>(</a:t>
            </a:r>
            <a:r>
              <a:rPr lang="ko-KR" altLang="en-US" b="1" dirty="0" smtClean="0">
                <a:solidFill>
                  <a:srgbClr val="7030A0"/>
                </a:solidFill>
                <a:cs typeface="Arial" pitchFamily="34" charset="0"/>
              </a:rPr>
              <a:t>내부 </a:t>
            </a:r>
            <a:r>
              <a:rPr lang="en-US" altLang="ko-KR" b="1" dirty="0" smtClean="0">
                <a:solidFill>
                  <a:srgbClr val="7030A0"/>
                </a:solidFill>
                <a:cs typeface="Arial" pitchFamily="34" charset="0"/>
              </a:rPr>
              <a:t>+ </a:t>
            </a:r>
            <a:r>
              <a:rPr lang="ko-KR" altLang="en-US" b="1" dirty="0" smtClean="0">
                <a:solidFill>
                  <a:srgbClr val="7030A0"/>
                </a:solidFill>
                <a:cs typeface="Arial" pitchFamily="34" charset="0"/>
              </a:rPr>
              <a:t>외부 데이터 </a:t>
            </a:r>
            <a:r>
              <a:rPr lang="en-US" altLang="ko-KR" b="1" dirty="0" smtClean="0">
                <a:solidFill>
                  <a:srgbClr val="7030A0"/>
                </a:solidFill>
                <a:cs typeface="Arial" pitchFamily="34" charset="0"/>
              </a:rPr>
              <a:t>+</a:t>
            </a:r>
            <a:r>
              <a:rPr lang="ko-KR" altLang="en-US" b="1" dirty="0" smtClean="0">
                <a:solidFill>
                  <a:srgbClr val="7030A0"/>
                </a:solidFill>
                <a:cs typeface="Arial" pitchFamily="34" charset="0"/>
              </a:rPr>
              <a:t>파생 변수 추가</a:t>
            </a:r>
            <a:endParaRPr lang="ko-KR" altLang="en-US" b="1" dirty="0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4645583"/>
            <a:ext cx="24482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rgbClr val="7030A0"/>
                </a:solidFill>
                <a:cs typeface="Arial" pitchFamily="34" charset="0"/>
              </a:rPr>
              <a:t>XGBoost</a:t>
            </a:r>
            <a:endParaRPr lang="ko-KR" altLang="en-US" b="1" dirty="0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60016" y="5328989"/>
            <a:ext cx="24482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rgbClr val="7030A0"/>
                </a:solidFill>
                <a:cs typeface="Arial" pitchFamily="34" charset="0"/>
              </a:rPr>
              <a:t>LightGBM</a:t>
            </a:r>
            <a:endParaRPr lang="ko-KR" altLang="en-US" b="1" dirty="0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78272" y="6139487"/>
            <a:ext cx="24482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rgbClr val="7030A0"/>
                </a:solidFill>
                <a:cs typeface="Arial" pitchFamily="34" charset="0"/>
              </a:rPr>
              <a:t>Catboost</a:t>
            </a:r>
            <a:endParaRPr lang="ko-KR" altLang="en-US" b="1" dirty="0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19" name="덧셈 기호 18"/>
          <p:cNvSpPr/>
          <p:nvPr/>
        </p:nvSpPr>
        <p:spPr>
          <a:xfrm>
            <a:off x="4608004" y="4924937"/>
            <a:ext cx="792088" cy="465439"/>
          </a:xfrm>
          <a:prstGeom prst="mathPlu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덧셈 기호 19"/>
          <p:cNvSpPr/>
          <p:nvPr/>
        </p:nvSpPr>
        <p:spPr>
          <a:xfrm>
            <a:off x="4608004" y="5686185"/>
            <a:ext cx="792088" cy="465439"/>
          </a:xfrm>
          <a:prstGeom prst="mathPlu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424" y="5031891"/>
            <a:ext cx="2599377" cy="17501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94737" y="4537166"/>
            <a:ext cx="24482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7030A0"/>
                </a:solidFill>
                <a:cs typeface="Arial" pitchFamily="34" charset="0"/>
              </a:rPr>
              <a:t>MAE </a:t>
            </a:r>
            <a:r>
              <a:rPr lang="ko-KR" altLang="en-US" b="1" dirty="0" smtClean="0">
                <a:solidFill>
                  <a:srgbClr val="7030A0"/>
                </a:solidFill>
                <a:cs typeface="Arial" pitchFamily="34" charset="0"/>
              </a:rPr>
              <a:t>산출</a:t>
            </a:r>
            <a:endParaRPr lang="ko-KR" altLang="en-US" b="1" dirty="0">
              <a:solidFill>
                <a:srgbClr val="7030A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51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107504" y="116632"/>
            <a:ext cx="8856984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3</a:t>
            </a: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분석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(3)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모델링 결과</a:t>
            </a:r>
            <a:endParaRPr lang="ko-KR" altLang="en-US" sz="2400" dirty="0">
              <a:solidFill>
                <a:schemeClr val="tx2"/>
              </a:solidFill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548" y="623720"/>
            <a:ext cx="8064896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173D4"/>
                </a:solidFill>
                <a:cs typeface="Arial" pitchFamily="34" charset="0"/>
              </a:rPr>
              <a:t>모델링 변수 중요도</a:t>
            </a:r>
            <a:endParaRPr lang="ko-KR" altLang="en-US" sz="32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6108" y="1310460"/>
            <a:ext cx="819313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cs typeface="Arial" pitchFamily="34" charset="0"/>
              </a:rPr>
              <a:t>XG Boost Feature importance</a:t>
            </a:r>
            <a:endParaRPr lang="en-US" altLang="ko-KR" sz="2000" b="1" dirty="0"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208" y="3854006"/>
            <a:ext cx="735493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cs typeface="Arial" pitchFamily="34" charset="0"/>
              </a:rPr>
              <a:t>Light GBM Feature importance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08" y="4720896"/>
            <a:ext cx="3456384" cy="19258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08663"/>
            <a:ext cx="3320001" cy="1947250"/>
          </a:xfrm>
          <a:prstGeom prst="rect">
            <a:avLst/>
          </a:prstGeom>
        </p:spPr>
      </p:pic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441360"/>
            <a:ext cx="3060001" cy="2205418"/>
          </a:xfrm>
          <a:prstGeom prst="rect">
            <a:avLst/>
          </a:prstGeom>
        </p:spPr>
      </p:pic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832010"/>
            <a:ext cx="2951698" cy="192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14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107504" y="116632"/>
            <a:ext cx="8856984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3</a:t>
            </a: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분석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(3)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모델링 결과</a:t>
            </a:r>
            <a:endParaRPr lang="ko-KR" altLang="en-US" sz="2400" dirty="0">
              <a:solidFill>
                <a:schemeClr val="tx2"/>
              </a:solidFill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9010" y="692809"/>
            <a:ext cx="806489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cs typeface="Arial" pitchFamily="34" charset="0"/>
              </a:rPr>
              <a:t>CatBoost</a:t>
            </a:r>
            <a:r>
              <a:rPr lang="en-US" altLang="ko-KR" sz="2000" b="1" dirty="0" smtClean="0">
                <a:cs typeface="Arial" pitchFamily="34" charset="0"/>
              </a:rPr>
              <a:t> Feature importance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2" y="1273136"/>
            <a:ext cx="3701866" cy="20882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17" y="1376527"/>
            <a:ext cx="4558591" cy="1984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571" y="4216451"/>
            <a:ext cx="1645092" cy="25101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2458" y="3607491"/>
            <a:ext cx="449395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cs typeface="Arial" pitchFamily="34" charset="0"/>
              </a:rPr>
              <a:t>제출 방식 </a:t>
            </a:r>
            <a:endParaRPr lang="en-US" altLang="ko-KR" sz="2000" b="1" dirty="0" smtClean="0">
              <a:cs typeface="Arial" pitchFamily="34" charset="0"/>
            </a:endParaRPr>
          </a:p>
        </p:txBody>
      </p:sp>
      <p:pic>
        <p:nvPicPr>
          <p:cNvPr id="3076" name="Picture 4" descr="오늘부터 카톡서 QR 찍고 노래방·클럽 갈 수 있어요” | 서울경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17247"/>
            <a:ext cx="580597" cy="58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721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9592" y="2404525"/>
            <a:ext cx="6857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173D4"/>
                </a:solidFill>
                <a:cs typeface="Arial" pitchFamily="34" charset="0"/>
              </a:rPr>
              <a:t>제주도 교통정보데이터를 바탕으로 현재도로의 교통량을 예측 해보기</a:t>
            </a:r>
            <a:r>
              <a:rPr lang="en-US" altLang="ko-KR" sz="1600" b="1" dirty="0" smtClean="0">
                <a:solidFill>
                  <a:srgbClr val="0173D4"/>
                </a:solidFill>
                <a:cs typeface="Arial" pitchFamily="34" charset="0"/>
              </a:rPr>
              <a:t>!!</a:t>
            </a:r>
            <a:r>
              <a:rPr lang="ko-KR" altLang="en-US" sz="1600" b="1" dirty="0" smtClean="0">
                <a:solidFill>
                  <a:srgbClr val="0173D4"/>
                </a:solidFill>
                <a:cs typeface="Arial" pitchFamily="34" charset="0"/>
              </a:rPr>
              <a:t> </a:t>
            </a:r>
            <a:endParaRPr lang="ko-KR" altLang="en-US" sz="16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2926878"/>
            <a:ext cx="3945906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현재 시각 제주도 도로교통 체증 원인 및 중요도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3418454"/>
            <a:ext cx="5762912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제주도 내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주민등록수는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2022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년 기준으로 약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70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만명으로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집계 됨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 </a:t>
            </a:r>
          </a:p>
          <a:p>
            <a:pPr algn="just"/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연평균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1.5%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정도 매년 증가되는 추세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~~.</a:t>
            </a:r>
          </a:p>
          <a:p>
            <a:pPr algn="just"/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3.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내국인 및  외국인관광객을 고려하면 전체 상주 인구는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90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만명을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넘을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것으로 추정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Rectangle 12"/>
          <p:cNvSpPr txBox="1">
            <a:spLocks noChangeArrowheads="1"/>
          </p:cNvSpPr>
          <p:nvPr/>
        </p:nvSpPr>
        <p:spPr>
          <a:xfrm>
            <a:off x="642910" y="347826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itchFamily="18" charset="0"/>
                <a:ea typeface="+mj-ea"/>
                <a:cs typeface="Arial" pitchFamily="34" charset="0"/>
              </a:rPr>
              <a:t>1</a:t>
            </a: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주제선정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: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프로젝트 배경 및 목표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64569"/>
            <a:ext cx="6695549" cy="1287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282" y="3380353"/>
            <a:ext cx="2160240" cy="2320622"/>
          </a:xfrm>
          <a:prstGeom prst="rect">
            <a:avLst/>
          </a:prstGeom>
        </p:spPr>
      </p:pic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7524633" y="6192397"/>
            <a:ext cx="11705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01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출처</a:t>
            </a:r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: </a:t>
            </a:r>
            <a:r>
              <a:rPr kumimoji="1"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맑은 고딕" pitchFamily="50" charset="-127"/>
                <a:cs typeface="Arial" pitchFamily="34" charset="0"/>
              </a:rPr>
              <a:t>한겨레</a:t>
            </a:r>
            <a:endParaRPr kumimoji="1" lang="ko-KR" altLang="ko-KR" sz="14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3380349" y="5365519"/>
            <a:ext cx="288032" cy="28803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05740" y="5909711"/>
            <a:ext cx="4637249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머신러닝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모델을 이용한 교통량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평균속도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)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예측 분석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1475656" y="404664"/>
            <a:ext cx="6072230" cy="616354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noProof="0" dirty="0" smtClean="0">
                <a:solidFill>
                  <a:schemeClr val="bg1"/>
                </a:solidFill>
                <a:latin typeface="Georgia" pitchFamily="18" charset="0"/>
                <a:ea typeface="+mj-ea"/>
                <a:cs typeface="Arial" pitchFamily="34" charset="0"/>
              </a:rPr>
              <a:t>대회 결과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1771" y="1094166"/>
            <a:ext cx="7200000" cy="17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eine Fotobeschreibung verfügba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95" y="1340768"/>
            <a:ext cx="4968551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488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107504" y="116632"/>
            <a:ext cx="8856984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4.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대회 결과</a:t>
            </a:r>
            <a:endParaRPr lang="ko-KR" altLang="en-US" sz="2400" dirty="0">
              <a:solidFill>
                <a:schemeClr val="tx2"/>
              </a:solidFill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4" y="1484784"/>
            <a:ext cx="3243045" cy="1872208"/>
          </a:xfrm>
          <a:prstGeom prst="rect">
            <a:avLst/>
          </a:prstGeom>
        </p:spPr>
      </p:pic>
      <p:sp>
        <p:nvSpPr>
          <p:cNvPr id="6" name="AutoShape 4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4307700"/>
            <a:ext cx="3397613" cy="21153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344439"/>
            <a:ext cx="4255285" cy="18665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789" y="4415154"/>
            <a:ext cx="4320480" cy="19004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2351" y="798673"/>
            <a:ext cx="342872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cs typeface="Arial" pitchFamily="34" charset="0"/>
              </a:rPr>
              <a:t>김정현</a:t>
            </a:r>
            <a:r>
              <a:rPr lang="en-US" altLang="ko-KR" sz="2000" b="1" dirty="0" smtClean="0">
                <a:cs typeface="Arial" pitchFamily="34" charset="0"/>
              </a:rPr>
              <a:t>-61</a:t>
            </a:r>
            <a:r>
              <a:rPr lang="ko-KR" altLang="en-US" sz="2000" b="1" dirty="0" smtClean="0">
                <a:cs typeface="Arial" pitchFamily="34" charset="0"/>
              </a:rPr>
              <a:t>등</a:t>
            </a:r>
            <a:r>
              <a:rPr lang="en-US" altLang="ko-KR" sz="2000" b="1" dirty="0" smtClean="0">
                <a:cs typeface="Arial" pitchFamily="34" charset="0"/>
              </a:rPr>
              <a:t>/1420</a:t>
            </a:r>
            <a:endParaRPr lang="en-US" altLang="ko-KR" sz="2000" b="1" dirty="0" smtClean="0"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41900" y="782539"/>
            <a:ext cx="342872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cs typeface="Arial" pitchFamily="34" charset="0"/>
              </a:rPr>
              <a:t>우현</a:t>
            </a:r>
            <a:r>
              <a:rPr lang="en-US" altLang="ko-KR" sz="2000" b="1" dirty="0" smtClean="0">
                <a:cs typeface="Arial" pitchFamily="34" charset="0"/>
              </a:rPr>
              <a:t>-78</a:t>
            </a:r>
            <a:r>
              <a:rPr lang="ko-KR" altLang="en-US" sz="2000" b="1" dirty="0" smtClean="0">
                <a:cs typeface="Arial" pitchFamily="34" charset="0"/>
              </a:rPr>
              <a:t>등</a:t>
            </a:r>
            <a:r>
              <a:rPr lang="en-US" altLang="ko-KR" sz="2000" b="1" dirty="0" smtClean="0">
                <a:cs typeface="Arial" pitchFamily="34" charset="0"/>
              </a:rPr>
              <a:t>/1420</a:t>
            </a:r>
            <a:endParaRPr lang="en-US" altLang="ko-KR" sz="2000" b="1" dirty="0" smtClean="0"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1455" y="3648947"/>
            <a:ext cx="342872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cs typeface="Arial" pitchFamily="34" charset="0"/>
              </a:rPr>
              <a:t>배재한</a:t>
            </a:r>
            <a:r>
              <a:rPr lang="en-US" altLang="ko-KR" sz="2000" b="1" dirty="0" smtClean="0">
                <a:cs typeface="Arial" pitchFamily="34" charset="0"/>
              </a:rPr>
              <a:t>-116</a:t>
            </a:r>
            <a:r>
              <a:rPr lang="ko-KR" altLang="en-US" sz="2000" b="1" dirty="0" smtClean="0">
                <a:cs typeface="Arial" pitchFamily="34" charset="0"/>
              </a:rPr>
              <a:t>등</a:t>
            </a:r>
            <a:r>
              <a:rPr lang="en-US" altLang="ko-KR" sz="2000" b="1" dirty="0" smtClean="0">
                <a:cs typeface="Arial" pitchFamily="34" charset="0"/>
              </a:rPr>
              <a:t>/1420</a:t>
            </a:r>
            <a:endParaRPr lang="en-US" altLang="ko-KR" sz="2000" b="1" dirty="0" smtClean="0"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2040" y="3648947"/>
            <a:ext cx="342872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cs typeface="Arial" pitchFamily="34" charset="0"/>
              </a:rPr>
              <a:t>김재승</a:t>
            </a:r>
            <a:r>
              <a:rPr lang="en-US" altLang="ko-KR" sz="2000" b="1" dirty="0" smtClean="0">
                <a:cs typeface="Arial" pitchFamily="34" charset="0"/>
              </a:rPr>
              <a:t>-229</a:t>
            </a:r>
            <a:r>
              <a:rPr lang="ko-KR" altLang="en-US" sz="2000" b="1" dirty="0" smtClean="0">
                <a:cs typeface="Arial" pitchFamily="34" charset="0"/>
              </a:rPr>
              <a:t>등</a:t>
            </a:r>
            <a:r>
              <a:rPr lang="en-US" altLang="ko-KR" sz="2000" b="1" dirty="0" smtClean="0">
                <a:cs typeface="Arial" pitchFamily="34" charset="0"/>
              </a:rPr>
              <a:t>/1420</a:t>
            </a:r>
            <a:endParaRPr lang="en-US" altLang="ko-KR" sz="2000" b="1" dirty="0" smtClean="0">
              <a:cs typeface="Arial" pitchFamily="34" charset="0"/>
            </a:endParaRPr>
          </a:p>
        </p:txBody>
      </p:sp>
      <p:pic>
        <p:nvPicPr>
          <p:cNvPr id="13" name="Picture 2" descr="라이언 리스펙 굳 엄지척 좋아 카카오 카카오프렌즈 엄지 GIF - Respect Thumbs Up Kakao Ryan -  Discover &amp; Share GIFs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226" y="3037133"/>
            <a:ext cx="1244876" cy="115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44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타원형 설명선 1"/>
          <p:cNvSpPr/>
          <p:nvPr/>
        </p:nvSpPr>
        <p:spPr>
          <a:xfrm>
            <a:off x="6372200" y="620688"/>
            <a:ext cx="2088232" cy="1584176"/>
          </a:xfrm>
          <a:prstGeom prst="wedgeEllipse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Thank you for attention.</a:t>
            </a:r>
          </a:p>
        </p:txBody>
      </p:sp>
    </p:spTree>
    <p:extLst>
      <p:ext uri="{BB962C8B-B14F-4D97-AF65-F5344CB8AC3E}">
        <p14:creationId xmlns:p14="http://schemas.microsoft.com/office/powerpoint/2010/main" val="74448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images.chosun.com/resizer/XdUHAMF4ZGd_4l8Ze0lyx93Z37Y=/464x0/smart/cloudfront-ap-northeast-1.images.arcpublishing.com/chosun/6UHBHL2DZ7ISPMQ5UO6XAHUYN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22" y="836712"/>
            <a:ext cx="8050256" cy="577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형 설명선 1"/>
          <p:cNvSpPr/>
          <p:nvPr/>
        </p:nvSpPr>
        <p:spPr>
          <a:xfrm>
            <a:off x="6196035" y="188640"/>
            <a:ext cx="2768453" cy="252028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Question</a:t>
            </a:r>
          </a:p>
          <a:p>
            <a:pPr algn="ctr"/>
            <a:r>
              <a:rPr lang="en-US" altLang="ko-KR" sz="3600" dirty="0" smtClean="0"/>
              <a:t>Time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76789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1475656" y="1440694"/>
            <a:ext cx="6072230" cy="616354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chemeClr val="bg1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1771" y="2130196"/>
            <a:ext cx="7200000" cy="17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059832" y="2577284"/>
            <a:ext cx="733430" cy="733430"/>
            <a:chOff x="714348" y="2305066"/>
            <a:chExt cx="733430" cy="733430"/>
          </a:xfrm>
        </p:grpSpPr>
        <p:sp>
          <p:nvSpPr>
            <p:cNvPr id="11" name="타원 10"/>
            <p:cNvSpPr/>
            <p:nvPr/>
          </p:nvSpPr>
          <p:spPr>
            <a:xfrm>
              <a:off x="714348" y="2305066"/>
              <a:ext cx="733430" cy="733430"/>
            </a:xfrm>
            <a:prstGeom prst="ellipse">
              <a:avLst/>
            </a:prstGeom>
            <a:solidFill>
              <a:srgbClr val="85D3F7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ko-KR" altLang="en-US" sz="14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12" name="그림 11" descr="14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063" y="2473781"/>
              <a:ext cx="396000" cy="396000"/>
            </a:xfrm>
            <a:prstGeom prst="rect">
              <a:avLst/>
            </a:prstGeom>
          </p:spPr>
        </p:pic>
      </p:grpSp>
      <p:grpSp>
        <p:nvGrpSpPr>
          <p:cNvPr id="15" name="그룹 12"/>
          <p:cNvGrpSpPr/>
          <p:nvPr/>
        </p:nvGrpSpPr>
        <p:grpSpPr>
          <a:xfrm>
            <a:off x="3062835" y="4235114"/>
            <a:ext cx="733430" cy="733430"/>
            <a:chOff x="4786314" y="2305066"/>
            <a:chExt cx="733430" cy="733430"/>
          </a:xfrm>
        </p:grpSpPr>
        <p:sp>
          <p:nvSpPr>
            <p:cNvPr id="16" name="타원 15"/>
            <p:cNvSpPr/>
            <p:nvPr/>
          </p:nvSpPr>
          <p:spPr>
            <a:xfrm>
              <a:off x="4786314" y="2305066"/>
              <a:ext cx="733430" cy="733430"/>
            </a:xfrm>
            <a:prstGeom prst="ellipse">
              <a:avLst/>
            </a:prstGeom>
            <a:solidFill>
              <a:srgbClr val="0173D4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ko-KR" altLang="en-US" sz="14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17" name="그림 16" descr="1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029" y="2473781"/>
              <a:ext cx="396000" cy="396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953965" y="2756087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504E4F"/>
                </a:solidFill>
                <a:cs typeface="Arial" pitchFamily="34" charset="0"/>
              </a:rPr>
              <a:t>프로젝트 배경 </a:t>
            </a:r>
            <a:endParaRPr lang="en-US" altLang="ko-KR" sz="1600" b="1" dirty="0" smtClean="0">
              <a:solidFill>
                <a:srgbClr val="504E4F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7944" y="4428458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504E4F"/>
                </a:solidFill>
                <a:cs typeface="Arial" pitchFamily="34" charset="0"/>
              </a:rPr>
              <a:t>프로젝트 목표 </a:t>
            </a:r>
            <a:endParaRPr lang="en-US" altLang="ko-KR" sz="1600" b="1" dirty="0" smtClean="0">
              <a:solidFill>
                <a:srgbClr val="504E4F"/>
              </a:solidFill>
              <a:cs typeface="Arial" pitchFamily="34" charset="0"/>
            </a:endParaRPr>
          </a:p>
        </p:txBody>
      </p:sp>
      <p:cxnSp>
        <p:nvCxnSpPr>
          <p:cNvPr id="3" name="직선 화살표 연결선 2"/>
          <p:cNvCxnSpPr>
            <a:stCxn id="11" idx="4"/>
            <a:endCxn id="16" idx="0"/>
          </p:cNvCxnSpPr>
          <p:nvPr/>
        </p:nvCxnSpPr>
        <p:spPr>
          <a:xfrm>
            <a:off x="3426547" y="3310714"/>
            <a:ext cx="3003" cy="92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05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647" y="534103"/>
            <a:ext cx="241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내부 데이터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(</a:t>
            </a:r>
            <a:r>
              <a:rPr lang="en-US" altLang="ko-KR" sz="1400" b="1" dirty="0" err="1" smtClean="0">
                <a:solidFill>
                  <a:srgbClr val="0173D4"/>
                </a:solidFill>
                <a:cs typeface="Arial" pitchFamily="34" charset="0"/>
              </a:rPr>
              <a:t>Dataset.Info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)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38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36323" y="841880"/>
            <a:ext cx="3672408" cy="6194003"/>
            <a:chOff x="2267744" y="567767"/>
            <a:chExt cx="3672408" cy="6194003"/>
          </a:xfrm>
        </p:grpSpPr>
        <p:sp>
          <p:nvSpPr>
            <p:cNvPr id="9" name="TextBox 8"/>
            <p:cNvSpPr txBox="1"/>
            <p:nvPr/>
          </p:nvSpPr>
          <p:spPr>
            <a:xfrm>
              <a:off x="2267744" y="567767"/>
              <a:ext cx="3672408" cy="61940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altLang="ko-KR" sz="1050" dirty="0"/>
                <a:t> train.csv [</a:t>
              </a:r>
              <a:r>
                <a:rPr lang="ko-KR" altLang="en-US" sz="1050" dirty="0"/>
                <a:t>파일</a:t>
              </a:r>
              <a:r>
                <a:rPr lang="en-US" altLang="ko-KR" sz="1050" dirty="0"/>
                <a:t>] </a:t>
              </a:r>
            </a:p>
            <a:p>
              <a:pPr marL="228600" indent="-228600">
                <a:buAutoNum type="arabicPeriod"/>
              </a:pPr>
              <a:endParaRPr lang="ko-KR" altLang="en-US" sz="1050" dirty="0"/>
            </a:p>
            <a:p>
              <a:r>
                <a:rPr lang="en-US" altLang="ko-KR" sz="1050" dirty="0" smtClean="0"/>
                <a:t>-</a:t>
              </a:r>
              <a:r>
                <a:rPr lang="en-US" altLang="ko-KR" sz="1050" dirty="0"/>
                <a:t> </a:t>
              </a:r>
              <a:r>
                <a:rPr lang="en-US" altLang="ko-KR" sz="900" dirty="0"/>
                <a:t>4,701,217</a:t>
              </a:r>
              <a:r>
                <a:rPr lang="ko-KR" altLang="en-US" sz="900" dirty="0"/>
                <a:t>개의 </a:t>
              </a:r>
              <a:r>
                <a:rPr lang="ko-KR" altLang="en-US" sz="900" dirty="0" smtClean="0"/>
                <a:t>데이터</a:t>
              </a:r>
              <a:endParaRPr lang="en-US" altLang="ko-KR" sz="900" dirty="0"/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base_date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날짜</a:t>
              </a:r>
              <a:r>
                <a:rPr lang="en-US" altLang="ko-KR" sz="900" dirty="0"/>
                <a:t>) : 2021.09.01 - 2022.07.31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day_of_week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요일</a:t>
              </a:r>
              <a:r>
                <a:rPr lang="en-US" altLang="ko-KR" sz="900" dirty="0"/>
                <a:t>) : </a:t>
              </a:r>
              <a:r>
                <a:rPr lang="ko-KR" altLang="en-US" sz="900" dirty="0"/>
                <a:t>월</a:t>
              </a:r>
              <a:r>
                <a:rPr lang="en-US" altLang="ko-KR" sz="900" dirty="0"/>
                <a:t>,</a:t>
              </a:r>
              <a:r>
                <a:rPr lang="ko-KR" altLang="en-US" sz="900" dirty="0"/>
                <a:t>화</a:t>
              </a:r>
              <a:r>
                <a:rPr lang="en-US" altLang="ko-KR" sz="900" dirty="0"/>
                <a:t>,</a:t>
              </a:r>
              <a:r>
                <a:rPr lang="ko-KR" altLang="en-US" sz="900" dirty="0"/>
                <a:t>수</a:t>
              </a:r>
              <a:r>
                <a:rPr lang="en-US" altLang="ko-KR" sz="900" dirty="0"/>
                <a:t>,</a:t>
              </a:r>
              <a:r>
                <a:rPr lang="ko-KR" altLang="en-US" sz="900" dirty="0"/>
                <a:t>목</a:t>
              </a:r>
              <a:r>
                <a:rPr lang="en-US" altLang="ko-KR" sz="900" dirty="0"/>
                <a:t>,</a:t>
              </a:r>
              <a:r>
                <a:rPr lang="ko-KR" altLang="en-US" sz="900" dirty="0"/>
                <a:t>금</a:t>
              </a:r>
              <a:r>
                <a:rPr lang="en-US" altLang="ko-KR" sz="900" dirty="0"/>
                <a:t>,</a:t>
              </a:r>
              <a:r>
                <a:rPr lang="ko-KR" altLang="en-US" sz="900" dirty="0"/>
                <a:t>토</a:t>
              </a:r>
              <a:r>
                <a:rPr lang="en-US" altLang="ko-KR" sz="900" dirty="0"/>
                <a:t>,</a:t>
              </a:r>
              <a:r>
                <a:rPr lang="ko-KR" altLang="en-US" sz="900" dirty="0"/>
                <a:t>일</a:t>
              </a:r>
            </a:p>
            <a:p>
              <a:r>
                <a:rPr lang="ko-KR" altLang="en-US" sz="900" dirty="0"/>
                <a:t/>
              </a:r>
              <a:br>
                <a:rPr lang="ko-KR" altLang="en-US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base_hour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시간대</a:t>
              </a:r>
              <a:r>
                <a:rPr lang="en-US" altLang="ko-KR" sz="900" dirty="0"/>
                <a:t>) : 0 - 23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lane_count</a:t>
              </a:r>
              <a:r>
                <a:rPr lang="en-US" altLang="ko-KR" sz="900" dirty="0"/>
                <a:t>(</a:t>
              </a:r>
              <a:r>
                <a:rPr lang="ko-KR" altLang="en-US" sz="900" dirty="0" err="1"/>
                <a:t>차로수</a:t>
              </a:r>
              <a:r>
                <a:rPr lang="en-US" altLang="ko-KR" sz="900" dirty="0"/>
                <a:t>) : 1, 2, 3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road_rating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도로등급</a:t>
              </a:r>
              <a:r>
                <a:rPr lang="en-US" altLang="ko-KR" sz="900" dirty="0"/>
                <a:t>) : 103, 106, 107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road_name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도로이름</a:t>
              </a:r>
              <a:r>
                <a:rPr lang="en-US" altLang="ko-KR" sz="900" dirty="0"/>
                <a:t>) : 61 </a:t>
              </a:r>
              <a:r>
                <a:rPr lang="ko-KR" altLang="en-US" sz="900" dirty="0"/>
                <a:t>가지의 </a:t>
              </a:r>
              <a:r>
                <a:rPr lang="ko-KR" altLang="en-US" sz="900" dirty="0" err="1"/>
                <a:t>도로명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일반국도</a:t>
              </a:r>
              <a:r>
                <a:rPr lang="en-US" altLang="ko-KR" sz="900" dirty="0"/>
                <a:t>12</a:t>
              </a:r>
              <a:r>
                <a:rPr lang="ko-KR" altLang="en-US" sz="900" dirty="0"/>
                <a:t>호선</a:t>
              </a:r>
              <a:r>
                <a:rPr lang="en-US" altLang="ko-KR" sz="900" dirty="0"/>
                <a:t>, -(</a:t>
              </a:r>
              <a:r>
                <a:rPr lang="ko-KR" altLang="en-US" sz="900" dirty="0" err="1"/>
                <a:t>결측치</a:t>
              </a:r>
              <a:r>
                <a:rPr lang="en-US" altLang="ko-KR" sz="900" dirty="0"/>
                <a:t>) </a:t>
              </a:r>
              <a:r>
                <a:rPr lang="ko-KR" altLang="en-US" sz="900" dirty="0"/>
                <a:t>등</a:t>
              </a:r>
              <a:r>
                <a:rPr lang="en-US" altLang="ko-KR" sz="900" dirty="0"/>
                <a:t>....)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multi_linked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중용구간 여부</a:t>
              </a:r>
              <a:r>
                <a:rPr lang="en-US" altLang="ko-KR" sz="900" dirty="0"/>
                <a:t>) : 0, 1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connect_code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연결로 코드</a:t>
              </a:r>
              <a:r>
                <a:rPr lang="en-US" altLang="ko-KR" sz="900" dirty="0"/>
                <a:t>) : 0, 103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maximum_speed_limit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최고속도제한</a:t>
              </a:r>
              <a:r>
                <a:rPr lang="en-US" altLang="ko-KR" sz="900" dirty="0"/>
                <a:t>) : 30, 50, 60, 70, 80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vehicle_restricted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통과제한차량</a:t>
              </a:r>
              <a:r>
                <a:rPr lang="en-US" altLang="ko-KR" sz="900" dirty="0"/>
                <a:t>) : 0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weight_restricted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통과제한하중</a:t>
              </a:r>
              <a:r>
                <a:rPr lang="en-US" altLang="ko-KR" sz="900" dirty="0"/>
                <a:t>) :0/ 43200/ 32400/ 50000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height_restricted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통과제한높이</a:t>
              </a:r>
              <a:r>
                <a:rPr lang="en-US" altLang="ko-KR" sz="900" dirty="0"/>
                <a:t>) : 0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road_type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도로유형</a:t>
              </a:r>
              <a:r>
                <a:rPr lang="en-US" altLang="ko-KR" sz="900" dirty="0"/>
                <a:t>) : 0, 3</a:t>
              </a:r>
            </a:p>
            <a:p>
              <a:r>
                <a:rPr lang="en-US" altLang="ko-KR" sz="900" dirty="0"/>
                <a:t/>
              </a:r>
              <a:br>
                <a:rPr lang="en-US" altLang="ko-KR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start_node_name</a:t>
              </a:r>
              <a:r>
                <a:rPr lang="en-US" altLang="ko-KR" sz="900" dirty="0"/>
                <a:t>, </a:t>
              </a:r>
              <a:r>
                <a:rPr lang="en-US" altLang="ko-KR" sz="900" dirty="0" err="1"/>
                <a:t>end_node_name</a:t>
              </a:r>
              <a:r>
                <a:rPr lang="en-US" altLang="ko-KR" sz="900" dirty="0"/>
                <a:t> : 487 </a:t>
              </a:r>
              <a:r>
                <a:rPr lang="ko-KR" altLang="en-US" sz="900" dirty="0"/>
                <a:t>도로</a:t>
              </a:r>
              <a:r>
                <a:rPr lang="en-US" altLang="ko-KR" sz="900" dirty="0"/>
                <a:t>, </a:t>
              </a:r>
              <a:r>
                <a:rPr lang="ko-KR" altLang="en-US" sz="900" dirty="0" err="1"/>
                <a:t>장소명</a:t>
              </a:r>
              <a:endParaRPr lang="ko-KR" altLang="en-US" sz="900" dirty="0"/>
            </a:p>
            <a:p>
              <a:r>
                <a:rPr lang="ko-KR" altLang="en-US" sz="900" dirty="0"/>
                <a:t/>
              </a:r>
              <a:br>
                <a:rPr lang="ko-KR" altLang="en-US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start_latitude</a:t>
              </a:r>
              <a:r>
                <a:rPr lang="en-US" altLang="ko-KR" sz="900" dirty="0"/>
                <a:t>, </a:t>
              </a:r>
              <a:r>
                <a:rPr lang="en-US" altLang="ko-KR" sz="900" dirty="0" err="1"/>
                <a:t>start_longitude</a:t>
              </a:r>
              <a:r>
                <a:rPr lang="en-US" altLang="ko-KR" sz="900" dirty="0"/>
                <a:t> : 586 </a:t>
              </a:r>
              <a:r>
                <a:rPr lang="ko-KR" altLang="en-US" sz="900" dirty="0"/>
                <a:t>가지 출발점 위</a:t>
              </a:r>
              <a:r>
                <a:rPr lang="en-US" altLang="ko-KR" sz="900" dirty="0"/>
                <a:t>,</a:t>
              </a:r>
              <a:r>
                <a:rPr lang="ko-KR" altLang="en-US" sz="900" dirty="0"/>
                <a:t>경도</a:t>
              </a:r>
            </a:p>
            <a:p>
              <a:r>
                <a:rPr lang="ko-KR" altLang="en-US" sz="900" dirty="0"/>
                <a:t/>
              </a:r>
              <a:br>
                <a:rPr lang="ko-KR" altLang="en-US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end_latitude</a:t>
              </a:r>
              <a:r>
                <a:rPr lang="en-US" altLang="ko-KR" sz="900" dirty="0"/>
                <a:t>, </a:t>
              </a:r>
              <a:r>
                <a:rPr lang="en-US" altLang="ko-KR" sz="900" dirty="0" err="1"/>
                <a:t>end_longitude</a:t>
              </a:r>
              <a:r>
                <a:rPr lang="en-US" altLang="ko-KR" sz="900" dirty="0"/>
                <a:t> : : 586 </a:t>
              </a:r>
              <a:r>
                <a:rPr lang="ko-KR" altLang="en-US" sz="900" dirty="0"/>
                <a:t>가지 도착점 위</a:t>
              </a:r>
              <a:r>
                <a:rPr lang="en-US" altLang="ko-KR" sz="900" dirty="0"/>
                <a:t>,</a:t>
              </a:r>
              <a:r>
                <a:rPr lang="ko-KR" altLang="en-US" sz="900" dirty="0"/>
                <a:t>경도</a:t>
              </a:r>
            </a:p>
            <a:p>
              <a:r>
                <a:rPr lang="ko-KR" altLang="en-US" sz="900" dirty="0"/>
                <a:t/>
              </a:r>
              <a:br>
                <a:rPr lang="ko-KR" altLang="en-US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start_turn_restricted</a:t>
              </a:r>
              <a:r>
                <a:rPr lang="en-US" altLang="ko-KR" sz="900" dirty="0"/>
                <a:t> : </a:t>
              </a:r>
              <a:r>
                <a:rPr lang="ko-KR" altLang="en-US" sz="900" dirty="0"/>
                <a:t>있음</a:t>
              </a:r>
              <a:r>
                <a:rPr lang="en-US" altLang="ko-KR" sz="900" dirty="0"/>
                <a:t>, </a:t>
              </a:r>
              <a:r>
                <a:rPr lang="ko-KR" altLang="en-US" sz="900" dirty="0"/>
                <a:t>없음</a:t>
              </a:r>
            </a:p>
            <a:p>
              <a:r>
                <a:rPr lang="ko-KR" altLang="en-US" sz="900" dirty="0"/>
                <a:t/>
              </a:r>
              <a:br>
                <a:rPr lang="ko-KR" altLang="en-US" sz="900" dirty="0"/>
              </a:br>
              <a:r>
                <a:rPr lang="en-US" altLang="ko-KR" sz="900" dirty="0"/>
                <a:t>-</a:t>
              </a:r>
              <a:r>
                <a:rPr lang="en-US" altLang="ko-KR" sz="900" dirty="0" err="1"/>
                <a:t>end_turn_restricted</a:t>
              </a:r>
              <a:r>
                <a:rPr lang="en-US" altLang="ko-KR" sz="900" dirty="0"/>
                <a:t> : </a:t>
              </a:r>
              <a:r>
                <a:rPr lang="ko-KR" altLang="en-US" sz="900" dirty="0"/>
                <a:t>있음</a:t>
              </a:r>
              <a:r>
                <a:rPr lang="en-US" altLang="ko-KR" sz="900" dirty="0"/>
                <a:t>, </a:t>
              </a:r>
              <a:r>
                <a:rPr lang="ko-KR" altLang="en-US" sz="900" dirty="0"/>
                <a:t>없음</a:t>
              </a:r>
            </a:p>
            <a:p>
              <a:r>
                <a:rPr lang="ko-KR" altLang="en-US" sz="900" dirty="0"/>
                <a:t/>
              </a:r>
              <a:br>
                <a:rPr lang="ko-KR" altLang="en-US" sz="900" dirty="0"/>
              </a:br>
              <a:r>
                <a:rPr lang="en-US" altLang="ko-KR" sz="900" dirty="0"/>
                <a:t>-target : </a:t>
              </a:r>
              <a:r>
                <a:rPr lang="ko-KR" altLang="en-US" sz="900" dirty="0"/>
                <a:t>평균속도</a:t>
              </a:r>
              <a:r>
                <a:rPr lang="en-US" altLang="ko-KR" sz="900" dirty="0"/>
                <a:t>(</a:t>
              </a:r>
              <a:r>
                <a:rPr lang="ko-KR" altLang="en-US" sz="900" dirty="0" err="1"/>
                <a:t>예측해야할</a:t>
              </a:r>
              <a:r>
                <a:rPr lang="ko-KR" altLang="en-US" sz="900" dirty="0"/>
                <a:t> </a:t>
              </a:r>
              <a:r>
                <a:rPr lang="ko-KR" altLang="en-US" sz="900" dirty="0" smtClean="0"/>
                <a:t>값</a:t>
              </a:r>
              <a:r>
                <a:rPr lang="en-US" altLang="ko-KR" sz="900" dirty="0" smtClean="0"/>
                <a:t>) </a:t>
              </a:r>
            </a:p>
            <a:p>
              <a:endParaRPr lang="en-US" altLang="ko-KR" sz="1400" dirty="0" smtClean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1523" y="6243530"/>
              <a:ext cx="1885446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292080" y="638164"/>
            <a:ext cx="241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외부 데이터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(</a:t>
            </a:r>
            <a:r>
              <a:rPr lang="en-US" altLang="ko-KR" sz="1400" b="1" dirty="0" err="1" smtClean="0">
                <a:solidFill>
                  <a:srgbClr val="0173D4"/>
                </a:solidFill>
                <a:cs typeface="Arial" pitchFamily="34" charset="0"/>
              </a:rPr>
              <a:t>Dataset.Info</a:t>
            </a:r>
            <a:r>
              <a:rPr lang="en-US" altLang="ko-KR" sz="1400" b="1" dirty="0" smtClean="0">
                <a:solidFill>
                  <a:srgbClr val="0173D4"/>
                </a:solidFill>
                <a:cs typeface="Arial" pitchFamily="34" charset="0"/>
              </a:rPr>
              <a:t>)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1196752"/>
            <a:ext cx="3672408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smtClean="0"/>
              <a:t>Distance: </a:t>
            </a:r>
            <a:r>
              <a:rPr lang="ko-KR" altLang="en-US" sz="1400" dirty="0" smtClean="0"/>
              <a:t>지리 공간 파생변수 도로의 위치 및 구간거리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err="1" smtClean="0"/>
              <a:t>Airport_distance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제주공항까지 거리의 제주도 </a:t>
            </a:r>
            <a:r>
              <a:rPr lang="ko-KR" altLang="en-US" sz="1400" dirty="0" err="1" smtClean="0"/>
              <a:t>권역별</a:t>
            </a:r>
            <a:r>
              <a:rPr lang="ko-KR" altLang="en-US" sz="1400" dirty="0" smtClean="0"/>
              <a:t> 구분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제주도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서귀포</a:t>
            </a:r>
            <a:r>
              <a:rPr lang="en-US" altLang="ko-KR" sz="1400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ko-KR" sz="1400" dirty="0" err="1" smtClean="0"/>
              <a:t>Road_mean</a:t>
            </a:r>
            <a:r>
              <a:rPr lang="en-US" altLang="ko-KR" sz="1400" dirty="0" smtClean="0"/>
              <a:t>: GPS </a:t>
            </a:r>
            <a:r>
              <a:rPr lang="ko-KR" altLang="en-US" sz="1400" dirty="0" smtClean="0"/>
              <a:t>정보를 사용해서 </a:t>
            </a:r>
            <a:r>
              <a:rPr lang="en-US" altLang="ko-KR" sz="1400" dirty="0" smtClean="0"/>
              <a:t>road </a:t>
            </a:r>
            <a:r>
              <a:rPr lang="ko-KR" altLang="en-US" sz="1400" dirty="0" smtClean="0"/>
              <a:t>구분한 평균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Slope: </a:t>
            </a:r>
            <a:r>
              <a:rPr lang="ko-KR" altLang="en-US" sz="1400" dirty="0" smtClean="0"/>
              <a:t>각 도로의 경사도 계산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Tourist: </a:t>
            </a:r>
            <a:r>
              <a:rPr lang="ko-KR" altLang="en-US" sz="1400" dirty="0" smtClean="0"/>
              <a:t>제주도 관광객 입도 현황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err="1" smtClean="0"/>
              <a:t>Is_camera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무인 교통단속 카메라 </a:t>
            </a:r>
            <a:r>
              <a:rPr lang="ko-KR" altLang="en-US" sz="1400" dirty="0" smtClean="0"/>
              <a:t>위치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err="1" smtClean="0"/>
              <a:t>그외</a:t>
            </a:r>
            <a:r>
              <a:rPr lang="en-US" altLang="ko-KR" sz="1400" dirty="0" smtClean="0"/>
              <a:t>….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202324" y="3595608"/>
            <a:ext cx="241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국토 </a:t>
            </a:r>
            <a:r>
              <a:rPr lang="ko-KR" altLang="en-US" sz="1400" b="1" dirty="0" err="1" smtClean="0">
                <a:solidFill>
                  <a:srgbClr val="0173D4"/>
                </a:solidFill>
                <a:cs typeface="Arial" pitchFamily="34" charset="0"/>
              </a:rPr>
              <a:t>해양부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 데이터 자료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703" y="4077992"/>
            <a:ext cx="2412301" cy="25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44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1475656" y="1440694"/>
            <a:ext cx="6072230" cy="616354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chemeClr val="bg1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1771" y="2130196"/>
            <a:ext cx="7200000" cy="17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059832" y="2577284"/>
            <a:ext cx="733430" cy="733430"/>
            <a:chOff x="714348" y="2305066"/>
            <a:chExt cx="733430" cy="733430"/>
          </a:xfrm>
        </p:grpSpPr>
        <p:sp>
          <p:nvSpPr>
            <p:cNvPr id="11" name="타원 10"/>
            <p:cNvSpPr/>
            <p:nvPr/>
          </p:nvSpPr>
          <p:spPr>
            <a:xfrm>
              <a:off x="714348" y="2305066"/>
              <a:ext cx="733430" cy="733430"/>
            </a:xfrm>
            <a:prstGeom prst="ellipse">
              <a:avLst/>
            </a:prstGeom>
            <a:solidFill>
              <a:srgbClr val="85D3F7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ko-KR" altLang="en-US" sz="14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12" name="그림 11" descr="14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063" y="2473781"/>
              <a:ext cx="396000" cy="396000"/>
            </a:xfrm>
            <a:prstGeom prst="rect">
              <a:avLst/>
            </a:prstGeom>
          </p:spPr>
        </p:pic>
      </p:grpSp>
      <p:grpSp>
        <p:nvGrpSpPr>
          <p:cNvPr id="15" name="그룹 12"/>
          <p:cNvGrpSpPr/>
          <p:nvPr/>
        </p:nvGrpSpPr>
        <p:grpSpPr>
          <a:xfrm>
            <a:off x="3059832" y="4014924"/>
            <a:ext cx="733430" cy="733430"/>
            <a:chOff x="4786314" y="2305066"/>
            <a:chExt cx="733430" cy="733430"/>
          </a:xfrm>
        </p:grpSpPr>
        <p:sp>
          <p:nvSpPr>
            <p:cNvPr id="16" name="타원 15"/>
            <p:cNvSpPr/>
            <p:nvPr/>
          </p:nvSpPr>
          <p:spPr>
            <a:xfrm>
              <a:off x="4786314" y="2305066"/>
              <a:ext cx="733430" cy="733430"/>
            </a:xfrm>
            <a:prstGeom prst="ellipse">
              <a:avLst/>
            </a:prstGeom>
            <a:solidFill>
              <a:srgbClr val="0173D4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ko-KR" altLang="en-US" sz="14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17" name="그림 16" descr="1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029" y="2473781"/>
              <a:ext cx="396000" cy="396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4067944" y="2745999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504E4F"/>
                </a:solidFill>
                <a:cs typeface="Arial" pitchFamily="34" charset="0"/>
              </a:rPr>
              <a:t>데이터 </a:t>
            </a:r>
            <a:r>
              <a:rPr lang="en-US" altLang="ko-KR" sz="1600" b="1" dirty="0" smtClean="0">
                <a:solidFill>
                  <a:srgbClr val="504E4F"/>
                </a:solidFill>
                <a:cs typeface="Arial" pitchFamily="34" charset="0"/>
              </a:rPr>
              <a:t>EDA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67944" y="4168658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504E4F"/>
                </a:solidFill>
                <a:cs typeface="Arial" pitchFamily="34" charset="0"/>
              </a:rPr>
              <a:t>Feature Engineering</a:t>
            </a:r>
          </a:p>
        </p:txBody>
      </p:sp>
      <p:cxnSp>
        <p:nvCxnSpPr>
          <p:cNvPr id="3" name="직선 화살표 연결선 2"/>
          <p:cNvCxnSpPr>
            <a:stCxn id="11" idx="4"/>
            <a:endCxn id="16" idx="0"/>
          </p:cNvCxnSpPr>
          <p:nvPr/>
        </p:nvCxnSpPr>
        <p:spPr>
          <a:xfrm>
            <a:off x="3426547" y="3310714"/>
            <a:ext cx="0" cy="70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93200" y="4632620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1400" dirty="0" smtClean="0"/>
              <a:t>범주형</a:t>
            </a:r>
            <a:r>
              <a:rPr lang="ko-KR" altLang="en-US" sz="2000" dirty="0" smtClean="0"/>
              <a:t> </a:t>
            </a:r>
            <a:r>
              <a:rPr lang="ko-KR" altLang="en-US" sz="1400" dirty="0" err="1" smtClean="0"/>
              <a:t>인코딩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67944" y="3216085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데이터 분포</a:t>
            </a:r>
            <a:endParaRPr lang="en-US" altLang="ko-KR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결측치</a:t>
            </a:r>
            <a:r>
              <a:rPr lang="ko-KR" altLang="en-US" sz="1400" dirty="0" smtClean="0"/>
              <a:t> 처리 </a:t>
            </a:r>
            <a:endParaRPr lang="ko-KR" altLang="en-US" sz="1400" dirty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데이터 시각화 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094088" y="5060010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1400" dirty="0" smtClean="0"/>
              <a:t>피처 선택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1907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16" y="608331"/>
            <a:ext cx="303445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국토 </a:t>
            </a:r>
            <a:r>
              <a:rPr lang="ko-KR" altLang="en-US" sz="1400" b="1" dirty="0" err="1" smtClean="0">
                <a:solidFill>
                  <a:srgbClr val="0173D4"/>
                </a:solidFill>
                <a:cs typeface="Arial" pitchFamily="34" charset="0"/>
              </a:rPr>
              <a:t>해양부</a:t>
            </a:r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 데이터 자료 상세 설명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7" y="1002995"/>
            <a:ext cx="3667802" cy="14830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7" y="2486088"/>
            <a:ext cx="3799624" cy="15260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1" y="4171866"/>
            <a:ext cx="3040193" cy="199290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891271" y="1237962"/>
            <a:ext cx="4867594" cy="50167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b="1" dirty="0" smtClean="0"/>
              <a:t>1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위도 경도는 지도 관련 </a:t>
            </a:r>
            <a:r>
              <a:rPr lang="ko-KR" altLang="en-US" sz="1000" b="1" dirty="0" smtClean="0"/>
              <a:t>데이터</a:t>
            </a:r>
            <a:r>
              <a:rPr lang="en-US" altLang="ko-KR" sz="1000" b="1" dirty="0" smtClean="0"/>
              <a:t>?? -&gt; Folium??</a:t>
            </a:r>
            <a:endParaRPr lang="en-US" altLang="ko-KR" sz="1000" b="1" dirty="0"/>
          </a:p>
          <a:p>
            <a:pPr>
              <a:lnSpc>
                <a:spcPct val="200000"/>
              </a:lnSpc>
            </a:pPr>
            <a:r>
              <a:rPr lang="en-US" altLang="ko-KR" sz="1000" b="1" dirty="0" smtClean="0"/>
              <a:t>2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중용구간의 의미는</a:t>
            </a:r>
            <a:r>
              <a:rPr lang="en-US" altLang="ko-KR" sz="1000" b="1" dirty="0" smtClean="0"/>
              <a:t>??</a:t>
            </a:r>
            <a:endParaRPr lang="en-US" altLang="ko-KR" sz="1000" b="1" dirty="0"/>
          </a:p>
          <a:p>
            <a:pPr>
              <a:lnSpc>
                <a:spcPct val="200000"/>
              </a:lnSpc>
            </a:pPr>
            <a:r>
              <a:rPr lang="en-US" altLang="ko-KR" sz="1000" b="1" dirty="0" smtClean="0"/>
              <a:t>. - </a:t>
            </a:r>
            <a:r>
              <a:rPr lang="ko-KR" altLang="en-US" sz="1000" b="1" dirty="0" smtClean="0"/>
              <a:t>일반국도의 </a:t>
            </a:r>
            <a:r>
              <a:rPr lang="ko-KR" altLang="en-US" sz="1000" b="1" dirty="0"/>
              <a:t>도로 구간은 전용구간과 중용구간으로 나눌 수 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전용구간이란하나의 노선이 도로를 전적으로 사용하는 구간을 말하며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개 이상의 노선이 도로의 일정 구간을 공동으로 사용하는 구간을 </a:t>
            </a:r>
            <a:r>
              <a:rPr lang="ko-KR" altLang="en-US" sz="1000" b="1" dirty="0" err="1"/>
              <a:t>중용구간이라한다</a:t>
            </a:r>
            <a:r>
              <a:rPr lang="en-US" altLang="ko-KR" sz="1000" b="1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000" b="1" dirty="0" smtClean="0"/>
              <a:t>3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통과제한하중</a:t>
            </a:r>
            <a:r>
              <a:rPr lang="en-US" altLang="ko-KR" sz="1000" b="1" dirty="0"/>
              <a:t>: </a:t>
            </a:r>
            <a:r>
              <a:rPr lang="ko-KR" altLang="en-US" sz="1000" b="1" dirty="0" err="1"/>
              <a:t>과적으로인한</a:t>
            </a:r>
            <a:r>
              <a:rPr lang="ko-KR" altLang="en-US" sz="1000" b="1" dirty="0"/>
              <a:t> 도로 파괴과적</a:t>
            </a:r>
            <a:r>
              <a:rPr lang="en-US" altLang="ko-KR" sz="1000" b="1" dirty="0"/>
              <a:t>...</a:t>
            </a:r>
          </a:p>
          <a:p>
            <a:pPr>
              <a:lnSpc>
                <a:spcPct val="200000"/>
              </a:lnSpc>
            </a:pPr>
            <a:r>
              <a:rPr lang="en-US" altLang="ko-KR" sz="1000" b="1" dirty="0" smtClean="0"/>
              <a:t>4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통과제한차량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무게가 우선 부피도 제재도 한다</a:t>
            </a:r>
            <a:r>
              <a:rPr lang="en-US" altLang="ko-KR" sz="10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000" b="1" dirty="0"/>
              <a:t>5. </a:t>
            </a:r>
            <a:r>
              <a:rPr lang="ko-KR" altLang="en-US" sz="1000" b="1" dirty="0"/>
              <a:t>도로등급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도로상태를 보고 정함</a:t>
            </a:r>
            <a:r>
              <a:rPr lang="en-US" altLang="ko-KR" sz="10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000" b="1" dirty="0"/>
              <a:t>6</a:t>
            </a:r>
            <a:r>
              <a:rPr lang="en-US" altLang="ko-KR" sz="1000" b="1" dirty="0" smtClean="0"/>
              <a:t>. </a:t>
            </a:r>
            <a:r>
              <a:rPr lang="ko-KR" altLang="en-US" sz="1000" b="1" dirty="0" smtClean="0"/>
              <a:t>차량제한에 따라 도로차선 </a:t>
            </a:r>
            <a:r>
              <a:rPr lang="en-US" altLang="ko-KR" sz="1000" b="1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000" b="1" dirty="0" smtClean="0"/>
              <a:t>     -  </a:t>
            </a:r>
            <a:r>
              <a:rPr lang="ko-KR" altLang="en-US" sz="1000" b="1" dirty="0" smtClean="0"/>
              <a:t>승용차</a:t>
            </a:r>
            <a:r>
              <a:rPr lang="en-US" altLang="ko-KR" sz="1000" b="1" dirty="0"/>
              <a:t>: 1</a:t>
            </a:r>
            <a:r>
              <a:rPr lang="ko-KR" altLang="en-US" sz="1000" b="1" dirty="0"/>
              <a:t>차선</a:t>
            </a:r>
            <a:r>
              <a:rPr lang="en-US" altLang="ko-KR" sz="1000" b="1" dirty="0"/>
              <a:t>~3</a:t>
            </a:r>
            <a:r>
              <a:rPr lang="ko-KR" altLang="en-US" sz="1000" b="1" dirty="0"/>
              <a:t>차선</a:t>
            </a:r>
          </a:p>
          <a:p>
            <a:pPr>
              <a:lnSpc>
                <a:spcPct val="200000"/>
              </a:lnSpc>
            </a:pPr>
            <a:r>
              <a:rPr lang="en-US" altLang="ko-KR" sz="1000" b="1" dirty="0"/>
              <a:t> </a:t>
            </a:r>
            <a:r>
              <a:rPr lang="en-US" altLang="ko-KR" sz="1000" b="1" dirty="0" smtClean="0"/>
              <a:t>     -  </a:t>
            </a:r>
            <a:r>
              <a:rPr lang="ko-KR" altLang="en-US" sz="1000" b="1" dirty="0" smtClean="0"/>
              <a:t>화물차는 </a:t>
            </a:r>
            <a:r>
              <a:rPr lang="en-US" altLang="ko-KR" sz="1000" b="1" dirty="0"/>
              <a:t>3</a:t>
            </a:r>
            <a:r>
              <a:rPr lang="ko-KR" altLang="en-US" sz="1000" b="1" dirty="0"/>
              <a:t>차선</a:t>
            </a:r>
          </a:p>
          <a:p>
            <a:pPr>
              <a:lnSpc>
                <a:spcPct val="200000"/>
              </a:lnSpc>
            </a:pPr>
            <a:r>
              <a:rPr lang="en-US" altLang="ko-KR" sz="1000" b="1" dirty="0" smtClean="0"/>
              <a:t>7.  </a:t>
            </a:r>
            <a:r>
              <a:rPr lang="ko-KR" altLang="en-US" sz="1000" b="1" dirty="0"/>
              <a:t>일반도로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고속도로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추월선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고속도로에서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차선에서만 가능</a:t>
            </a:r>
            <a:r>
              <a:rPr lang="en-US" altLang="ko-KR" sz="10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000" b="1" dirty="0"/>
              <a:t>9. </a:t>
            </a:r>
            <a:r>
              <a:rPr lang="ko-KR" altLang="en-US" sz="1000" b="1" dirty="0"/>
              <a:t>노선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교통 기관이 통과하는 출발 지점과 목적 지점을 잇는 선이다</a:t>
            </a:r>
            <a:r>
              <a:rPr lang="en-US" altLang="ko-KR" sz="1000" b="1" dirty="0"/>
              <a:t>. </a:t>
            </a:r>
            <a:endParaRPr lang="en-US" altLang="ko-KR" sz="1000" b="1" dirty="0" smtClean="0"/>
          </a:p>
          <a:p>
            <a:pPr>
              <a:lnSpc>
                <a:spcPct val="200000"/>
              </a:lnSpc>
            </a:pPr>
            <a:r>
              <a:rPr lang="en-US" altLang="ko-KR" sz="1000" b="1" dirty="0"/>
              <a:t> </a:t>
            </a:r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예시</a:t>
            </a:r>
            <a:r>
              <a:rPr lang="en-US" altLang="ko-KR" sz="1000" b="1" dirty="0" smtClean="0"/>
              <a:t>)  </a:t>
            </a:r>
            <a:r>
              <a:rPr lang="ko-KR" altLang="en-US" sz="1000" b="1" dirty="0" smtClean="0"/>
              <a:t>철도 </a:t>
            </a:r>
            <a:r>
              <a:rPr lang="ko-KR" altLang="en-US" sz="1000" b="1" dirty="0"/>
              <a:t>노선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버스 노선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항공 노선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항로 등이 있다</a:t>
            </a:r>
            <a:r>
              <a:rPr lang="en-US" altLang="ko-KR" sz="10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000" b="1" dirty="0"/>
              <a:t>10. </a:t>
            </a:r>
            <a:r>
              <a:rPr lang="ko-KR" altLang="en-US" sz="1000" b="1" dirty="0"/>
              <a:t>데이터 조사기간</a:t>
            </a:r>
            <a:r>
              <a:rPr lang="en-US" altLang="ko-KR" sz="1000" b="1" dirty="0"/>
              <a:t>: 2021.09.31 ~ 2022.07.31 </a:t>
            </a:r>
            <a:r>
              <a:rPr lang="ko-KR" altLang="en-US" sz="1000" b="1" dirty="0"/>
              <a:t>거의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년치인데 관광객을 </a:t>
            </a:r>
            <a:r>
              <a:rPr lang="ko-KR" altLang="en-US" sz="1000" b="1" dirty="0" err="1"/>
              <a:t>목표로해서</a:t>
            </a:r>
            <a:r>
              <a:rPr lang="ko-KR" altLang="en-US" sz="1000" b="1" dirty="0"/>
              <a:t> 저 </a:t>
            </a:r>
            <a:r>
              <a:rPr lang="ko-KR" altLang="en-US" sz="1000" b="1" dirty="0" smtClean="0"/>
              <a:t>날짜기간을  </a:t>
            </a:r>
            <a:r>
              <a:rPr lang="ko-KR" altLang="en-US" sz="1000" b="1" dirty="0" err="1" smtClean="0"/>
              <a:t>둔것인가</a:t>
            </a:r>
            <a:r>
              <a:rPr lang="en-US" altLang="ko-KR" sz="1000" b="1" dirty="0" smtClean="0"/>
              <a:t>??</a:t>
            </a:r>
            <a:endParaRPr lang="ko-KR" altLang="en-US" sz="1000" b="1" dirty="0"/>
          </a:p>
        </p:txBody>
      </p:sp>
      <p:pic>
        <p:nvPicPr>
          <p:cNvPr id="3076" name="Picture 4" descr="카카오 이모티콘 스튜디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155" y="274920"/>
            <a:ext cx="1154121" cy="82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10958" y="731441"/>
            <a:ext cx="26516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173D4"/>
                </a:solidFill>
                <a:cs typeface="Arial" pitchFamily="34" charset="0"/>
              </a:rPr>
              <a:t>자료를 보고 떠오른 생각</a:t>
            </a:r>
          </a:p>
        </p:txBody>
      </p:sp>
    </p:spTree>
    <p:extLst>
      <p:ext uri="{BB962C8B-B14F-4D97-AF65-F5344CB8AC3E}">
        <p14:creationId xmlns:p14="http://schemas.microsoft.com/office/powerpoint/2010/main" val="10719855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395536" y="116632"/>
            <a:ext cx="7940702" cy="40481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2.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설명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(1)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</a:t>
            </a:r>
            <a:r>
              <a:rPr lang="en-US" altLang="ko-KR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EDA- </a:t>
            </a:r>
            <a:r>
              <a:rPr lang="ko-KR" altLang="en-US" sz="2400" dirty="0" smtClean="0">
                <a:solidFill>
                  <a:schemeClr val="tx2"/>
                </a:solidFill>
                <a:latin typeface="Georgia" pitchFamily="18" charset="0"/>
                <a:ea typeface="+mj-ea"/>
                <a:cs typeface="Arial" pitchFamily="34" charset="0"/>
              </a:rPr>
              <a:t>데이터 분포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eorgia" pitchFamily="18" charset="0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416" y="511296"/>
            <a:ext cx="8712968" cy="101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2268760" y="5877272"/>
            <a:ext cx="188544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132856"/>
            <a:ext cx="4752166" cy="36044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9752" y="1390018"/>
            <a:ext cx="401536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 분석 세트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752" y="1916832"/>
            <a:ext cx="2217486" cy="43425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36096" y="1390017"/>
            <a:ext cx="303445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173D4"/>
                </a:solidFill>
                <a:cs typeface="Arial" pitchFamily="34" charset="0"/>
              </a:rPr>
              <a:t>데이터의 개수 </a:t>
            </a:r>
            <a:endParaRPr lang="ko-KR" altLang="en-US" sz="1400" b="1" dirty="0">
              <a:solidFill>
                <a:srgbClr val="0173D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613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pptwear4">
      <a:dk1>
        <a:sysClr val="windowText" lastClr="000000"/>
      </a:dk1>
      <a:lt1>
        <a:sysClr val="window" lastClr="FFFFFF"/>
      </a:lt1>
      <a:dk2>
        <a:srgbClr val="333333"/>
      </a:dk2>
      <a:lt2>
        <a:srgbClr val="C0C0C0"/>
      </a:lt2>
      <a:accent1>
        <a:srgbClr val="0048AC"/>
      </a:accent1>
      <a:accent2>
        <a:srgbClr val="0173D4"/>
      </a:accent2>
      <a:accent3>
        <a:srgbClr val="11A6FF"/>
      </a:accent3>
      <a:accent4>
        <a:srgbClr val="85D3F7"/>
      </a:accent4>
      <a:accent5>
        <a:srgbClr val="BAE6FF"/>
      </a:accent5>
      <a:accent6>
        <a:srgbClr val="FFBF00"/>
      </a:accent6>
      <a:hlink>
        <a:srgbClr val="0173D4"/>
      </a:hlink>
      <a:folHlink>
        <a:srgbClr val="11A6FF"/>
      </a:folHlink>
    </a:clrScheme>
    <a:fontScheme name="pptwear12">
      <a:majorFont>
        <a:latin typeface="Georgia"/>
        <a:ea typeface="나눔명조 ExtraBold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5479</TotalTime>
  <Words>1315</Words>
  <Application>Microsoft Office PowerPoint</Application>
  <PresentationFormat>화면 슬라이드 쇼(4:3)</PresentationFormat>
  <Paragraphs>246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나눔고딕</vt:lpstr>
      <vt:lpstr>나눔명조 ExtraBold</vt:lpstr>
      <vt:lpstr>맑은 고딕</vt:lpstr>
      <vt:lpstr>Arial</vt:lpstr>
      <vt:lpstr>Calibri</vt:lpstr>
      <vt:lpstr>Georgia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Asterisk</dc:creator>
  <cp:keywords/>
  <cp:lastModifiedBy>user</cp:lastModifiedBy>
  <cp:revision>626</cp:revision>
  <dcterms:created xsi:type="dcterms:W3CDTF">2011-06-05T13:27:46Z</dcterms:created>
  <dcterms:modified xsi:type="dcterms:W3CDTF">2022-11-26T04:31:41Z</dcterms:modified>
</cp:coreProperties>
</file>